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3"/>
  </p:sldMasterIdLst>
  <p:notesMasterIdLst>
    <p:notesMasterId r:id="rId22"/>
  </p:notesMasterIdLst>
  <p:sldIdLst>
    <p:sldId id="256" r:id="rId4"/>
    <p:sldId id="274" r:id="rId5"/>
    <p:sldId id="275" r:id="rId6"/>
    <p:sldId id="278" r:id="rId7"/>
    <p:sldId id="272" r:id="rId8"/>
    <p:sldId id="261" r:id="rId9"/>
    <p:sldId id="279" r:id="rId10"/>
    <p:sldId id="280" r:id="rId11"/>
    <p:sldId id="283" r:id="rId12"/>
    <p:sldId id="284" r:id="rId13"/>
    <p:sldId id="276" r:id="rId14"/>
    <p:sldId id="281" r:id="rId15"/>
    <p:sldId id="285" r:id="rId16"/>
    <p:sldId id="277" r:id="rId17"/>
    <p:sldId id="262" r:id="rId18"/>
    <p:sldId id="263" r:id="rId19"/>
    <p:sldId id="264" r:id="rId20"/>
    <p:sldId id="273" r:id="rId2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3" roundtripDataSignature="AMtx7miK/SX0ZOW6+Rh/3kVG99TEj0tTy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63786"/>
  </p:normalViewPr>
  <p:slideViewPr>
    <p:cSldViewPr snapToGrid="0">
      <p:cViewPr varScale="1">
        <p:scale>
          <a:sx n="103" d="100"/>
          <a:sy n="103" d="100"/>
        </p:scale>
        <p:origin x="4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customschemas.google.com/relationships/presentationmetadata" Target="metadata"/><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039675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53785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5668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74554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194986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672891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980658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106449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1406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806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175271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n-US" dirty="0"/>
              <a:t>Project name</a:t>
            </a:r>
          </a:p>
          <a:p>
            <a:pPr marL="228600" lvl="0" indent="-228600" algn="l" rtl="0">
              <a:spcBef>
                <a:spcPts val="0"/>
              </a:spcBef>
              <a:spcAft>
                <a:spcPts val="0"/>
              </a:spcAft>
              <a:buAutoNum type="arabicPeriod"/>
            </a:pPr>
            <a:r>
              <a:rPr lang="en-US" dirty="0"/>
              <a:t>Clear and concise goals</a:t>
            </a: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15814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n-US" dirty="0"/>
              <a:t>What is TN Food Services?</a:t>
            </a:r>
          </a:p>
          <a:p>
            <a:pPr marL="228600" lvl="0" indent="-228600" algn="l" rtl="0">
              <a:spcBef>
                <a:spcPts val="0"/>
              </a:spcBef>
              <a:spcAft>
                <a:spcPts val="0"/>
              </a:spcAft>
              <a:buAutoNum type="arabicPeriod"/>
            </a:pPr>
            <a:r>
              <a:rPr lang="en-US" dirty="0"/>
              <a:t>Subscription base business</a:t>
            </a:r>
          </a:p>
          <a:p>
            <a:pPr marL="228600" lvl="0" indent="-228600" algn="l" rtl="0">
              <a:spcBef>
                <a:spcPts val="0"/>
              </a:spcBef>
              <a:spcAft>
                <a:spcPts val="0"/>
              </a:spcAft>
              <a:buAutoNum type="arabicPeriod"/>
            </a:pPr>
            <a:r>
              <a:rPr lang="en-US" dirty="0"/>
              <a:t>Virtual kitchens</a:t>
            </a:r>
          </a:p>
          <a:p>
            <a:pPr marL="685800" lvl="1" indent="-228600" algn="l" rtl="0">
              <a:spcBef>
                <a:spcPts val="0"/>
              </a:spcBef>
              <a:spcAft>
                <a:spcPts val="0"/>
              </a:spcAft>
              <a:buAutoNum type="arabicPeriod"/>
            </a:pPr>
            <a:r>
              <a:rPr lang="en-US" dirty="0"/>
              <a:t>explain more about virtual kitchen if some one ask question</a:t>
            </a:r>
          </a:p>
          <a:p>
            <a:pPr marL="228600" lvl="0" indent="-228600" algn="l" rtl="0">
              <a:spcBef>
                <a:spcPts val="0"/>
              </a:spcBef>
              <a:spcAft>
                <a:spcPts val="0"/>
              </a:spcAft>
              <a:buAutoNum type="arabicPeriod"/>
            </a:pPr>
            <a:r>
              <a:rPr lang="en-US" dirty="0"/>
              <a:t>Door to door delivery services</a:t>
            </a:r>
          </a:p>
          <a:p>
            <a:pPr marL="228600" lvl="0" indent="-228600" algn="l" rtl="0">
              <a:spcBef>
                <a:spcPts val="0"/>
              </a:spcBef>
              <a:spcAft>
                <a:spcPts val="0"/>
              </a:spcAft>
              <a:buAutoNum type="arabicPeriod"/>
            </a:pPr>
            <a:r>
              <a:rPr lang="en-US" dirty="0"/>
              <a:t>Customer – learn more – products –services – on the website</a:t>
            </a:r>
          </a:p>
          <a:p>
            <a:pPr marL="228600" lvl="0" indent="-228600" algn="l" rtl="0">
              <a:spcBef>
                <a:spcPts val="0"/>
              </a:spcBef>
              <a:spcAft>
                <a:spcPts val="0"/>
              </a:spcAft>
              <a:buAutoNum type="arabicPeriod"/>
            </a:pPr>
            <a:r>
              <a:rPr lang="en-US" dirty="0"/>
              <a:t>On the website - select subscriptions – meet lifestyle</a:t>
            </a:r>
          </a:p>
          <a:p>
            <a:pPr marL="228600" lvl="0" indent="-228600" algn="l" rtl="0">
              <a:spcBef>
                <a:spcPts val="0"/>
              </a:spcBef>
              <a:spcAft>
                <a:spcPts val="0"/>
              </a:spcAft>
              <a:buAutoNum type="arabicPeriod"/>
            </a:pPr>
            <a:r>
              <a:rPr lang="en-US" dirty="0"/>
              <a:t>Or custom build a subscription</a:t>
            </a:r>
          </a:p>
          <a:p>
            <a:pPr marL="228600" lvl="0" indent="-228600" algn="l" rtl="0">
              <a:spcBef>
                <a:spcPts val="0"/>
              </a:spcBef>
              <a:spcAft>
                <a:spcPts val="0"/>
              </a:spcAft>
              <a:buAutoNum type="arabicPeriod"/>
            </a:pPr>
            <a:r>
              <a:rPr lang="en-US" dirty="0"/>
              <a:t>Final step – submit order – wait on time delivery services</a:t>
            </a:r>
          </a:p>
          <a:p>
            <a:pPr marL="228600" lvl="0" indent="-228600" algn="l" rtl="0">
              <a:spcBef>
                <a:spcPts val="0"/>
              </a:spcBef>
              <a:spcAft>
                <a:spcPts val="0"/>
              </a:spcAft>
              <a:buAutoNum type="arabicPeriod"/>
            </a:pPr>
            <a:r>
              <a:rPr lang="en-US" dirty="0"/>
              <a:t>Benefit – no cook time, no mess, no clean up, no waiting inline, and no clean up after meal</a:t>
            </a:r>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endParaRPr dirty="0"/>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432166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n-US" dirty="0"/>
              <a:t>Rapid change in the economic world – public policies – human health – work environment – lifestyles – Reshape the food services industry</a:t>
            </a:r>
          </a:p>
          <a:p>
            <a:pPr marL="228600" lvl="0" indent="-228600" algn="l" rtl="0">
              <a:spcBef>
                <a:spcPts val="0"/>
              </a:spcBef>
              <a:spcAft>
                <a:spcPts val="0"/>
              </a:spcAft>
              <a:buAutoNum type="arabicPeriod"/>
            </a:pPr>
            <a:r>
              <a:rPr lang="en-US" dirty="0"/>
              <a:t>Whom benefit – elderly members – frontline worker – single parent – work from home </a:t>
            </a:r>
          </a:p>
          <a:p>
            <a:pPr marL="228600" lvl="0" indent="-228600" algn="l" rtl="0">
              <a:spcBef>
                <a:spcPts val="0"/>
              </a:spcBef>
              <a:spcAft>
                <a:spcPts val="0"/>
              </a:spcAft>
              <a:buAutoNum type="arabicPeriod"/>
            </a:pPr>
            <a:r>
              <a:rPr lang="en-US" dirty="0"/>
              <a:t>Salesforce play a key roll in the business management infrastructure</a:t>
            </a:r>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Analyze business and stakeholders – understand hour customer interact with the business… </a:t>
            </a:r>
            <a:endParaRPr dirty="0"/>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216585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29461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26729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49896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1"/>
        <p:cNvGrpSpPr/>
        <p:nvPr/>
      </p:nvGrpSpPr>
      <p:grpSpPr>
        <a:xfrm>
          <a:off x="0" y="0"/>
          <a:ext cx="0" cy="0"/>
          <a:chOff x="0" y="0"/>
          <a:chExt cx="0" cy="0"/>
        </a:xfrm>
      </p:grpSpPr>
      <p:sp>
        <p:nvSpPr>
          <p:cNvPr id="12" name="Google Shape;12;p21"/>
          <p:cNvSpPr txBox="1">
            <a:spLocks noGrp="1"/>
          </p:cNvSpPr>
          <p:nvPr>
            <p:ph type="ctrTitle"/>
          </p:nvPr>
        </p:nvSpPr>
        <p:spPr>
          <a:xfrm>
            <a:off x="914401" y="2130427"/>
            <a:ext cx="103632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1"/>
          <p:cNvSpPr txBox="1">
            <a:spLocks noGrp="1"/>
          </p:cNvSpPr>
          <p:nvPr>
            <p:ph type="subTitle" idx="1"/>
          </p:nvPr>
        </p:nvSpPr>
        <p:spPr>
          <a:xfrm>
            <a:off x="1828800" y="3886200"/>
            <a:ext cx="8534401"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4" name="Google Shape;14;p21"/>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1"/>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1"/>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Title and Vertical Text" type="vertTx">
  <p:cSld name="VERTICAL_TEXT">
    <p:spTree>
      <p:nvGrpSpPr>
        <p:cNvPr id="1" name="Shape 68"/>
        <p:cNvGrpSpPr/>
        <p:nvPr/>
      </p:nvGrpSpPr>
      <p:grpSpPr>
        <a:xfrm>
          <a:off x="0" y="0"/>
          <a:ext cx="0" cy="0"/>
          <a:chOff x="0" y="0"/>
          <a:chExt cx="0" cy="0"/>
        </a:xfrm>
      </p:grpSpPr>
      <p:sp>
        <p:nvSpPr>
          <p:cNvPr id="69" name="Google Shape;69;p30"/>
          <p:cNvSpPr txBox="1">
            <a:spLocks noGrp="1"/>
          </p:cNvSpPr>
          <p:nvPr>
            <p:ph type="title"/>
          </p:nvPr>
        </p:nvSpPr>
        <p:spPr>
          <a:xfrm>
            <a:off x="609600" y="274638"/>
            <a:ext cx="10972801"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30"/>
          <p:cNvSpPr txBox="1">
            <a:spLocks noGrp="1"/>
          </p:cNvSpPr>
          <p:nvPr>
            <p:ph type="body" idx="1"/>
          </p:nvPr>
        </p:nvSpPr>
        <p:spPr>
          <a:xfrm rot="5400000">
            <a:off x="3833019" y="-1623217"/>
            <a:ext cx="4525963" cy="10972801"/>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30"/>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0"/>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0"/>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1"/>
          <p:cNvSpPr txBox="1">
            <a:spLocks noGrp="1"/>
          </p:cNvSpPr>
          <p:nvPr>
            <p:ph type="title"/>
          </p:nvPr>
        </p:nvSpPr>
        <p:spPr>
          <a:xfrm rot="5400000">
            <a:off x="10685463" y="1372661"/>
            <a:ext cx="5851525" cy="3655483"/>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1"/>
          <p:cNvSpPr txBox="1">
            <a:spLocks noGrp="1"/>
          </p:cNvSpPr>
          <p:nvPr>
            <p:ph type="body" idx="1"/>
          </p:nvPr>
        </p:nvSpPr>
        <p:spPr>
          <a:xfrm rot="5400000">
            <a:off x="3270780" y="-2183339"/>
            <a:ext cx="5851525" cy="10767484"/>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31"/>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1"/>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1"/>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Content" type="obj">
  <p:cSld name="OBJECT">
    <p:spTree>
      <p:nvGrpSpPr>
        <p:cNvPr id="1" name="Shape 17"/>
        <p:cNvGrpSpPr/>
        <p:nvPr/>
      </p:nvGrpSpPr>
      <p:grpSpPr>
        <a:xfrm>
          <a:off x="0" y="0"/>
          <a:ext cx="0" cy="0"/>
          <a:chOff x="0" y="0"/>
          <a:chExt cx="0" cy="0"/>
        </a:xfrm>
      </p:grpSpPr>
      <p:sp>
        <p:nvSpPr>
          <p:cNvPr id="18" name="Google Shape;18;p22"/>
          <p:cNvSpPr txBox="1">
            <a:spLocks noGrp="1"/>
          </p:cNvSpPr>
          <p:nvPr>
            <p:ph type="title"/>
          </p:nvPr>
        </p:nvSpPr>
        <p:spPr>
          <a:xfrm>
            <a:off x="609600" y="274638"/>
            <a:ext cx="10972801"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2"/>
          <p:cNvSpPr txBox="1">
            <a:spLocks noGrp="1"/>
          </p:cNvSpPr>
          <p:nvPr>
            <p:ph type="body" idx="1"/>
          </p:nvPr>
        </p:nvSpPr>
        <p:spPr>
          <a:xfrm>
            <a:off x="609600" y="1600202"/>
            <a:ext cx="10972801"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0" name="Google Shape;20;p22"/>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2"/>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2"/>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3"/>
        <p:cNvGrpSpPr/>
        <p:nvPr/>
      </p:nvGrpSpPr>
      <p:grpSpPr>
        <a:xfrm>
          <a:off x="0" y="0"/>
          <a:ext cx="0" cy="0"/>
          <a:chOff x="0" y="0"/>
          <a:chExt cx="0" cy="0"/>
        </a:xfrm>
      </p:grpSpPr>
      <p:sp>
        <p:nvSpPr>
          <p:cNvPr id="24" name="Google Shape;24;p23"/>
          <p:cNvSpPr txBox="1">
            <a:spLocks noGrp="1"/>
          </p:cNvSpPr>
          <p:nvPr>
            <p:ph type="title"/>
          </p:nvPr>
        </p:nvSpPr>
        <p:spPr>
          <a:xfrm>
            <a:off x="963084" y="4406902"/>
            <a:ext cx="103632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23"/>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26" name="Google Shape;26;p23"/>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3"/>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23"/>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wo Content" type="twoObj">
  <p:cSld name="TWO_OBJECTS">
    <p:spTree>
      <p:nvGrpSpPr>
        <p:cNvPr id="1" name="Shape 29"/>
        <p:cNvGrpSpPr/>
        <p:nvPr/>
      </p:nvGrpSpPr>
      <p:grpSpPr>
        <a:xfrm>
          <a:off x="0" y="0"/>
          <a:ext cx="0" cy="0"/>
          <a:chOff x="0" y="0"/>
          <a:chExt cx="0" cy="0"/>
        </a:xfrm>
      </p:grpSpPr>
      <p:sp>
        <p:nvSpPr>
          <p:cNvPr id="30" name="Google Shape;30;p24"/>
          <p:cNvSpPr txBox="1">
            <a:spLocks noGrp="1"/>
          </p:cNvSpPr>
          <p:nvPr>
            <p:ph type="title"/>
          </p:nvPr>
        </p:nvSpPr>
        <p:spPr>
          <a:xfrm>
            <a:off x="609600" y="274638"/>
            <a:ext cx="10972801"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24"/>
          <p:cNvSpPr txBox="1">
            <a:spLocks noGrp="1"/>
          </p:cNvSpPr>
          <p:nvPr>
            <p:ph type="body" idx="1"/>
          </p:nvPr>
        </p:nvSpPr>
        <p:spPr>
          <a:xfrm>
            <a:off x="812801" y="1600202"/>
            <a:ext cx="7211484"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2" name="Google Shape;32;p24"/>
          <p:cNvSpPr txBox="1">
            <a:spLocks noGrp="1"/>
          </p:cNvSpPr>
          <p:nvPr>
            <p:ph type="body" idx="2"/>
          </p:nvPr>
        </p:nvSpPr>
        <p:spPr>
          <a:xfrm>
            <a:off x="8227484" y="1600202"/>
            <a:ext cx="7211483"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3" name="Google Shape;33;p24"/>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4"/>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4"/>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Comparison" type="twoTxTwoObj">
  <p:cSld name="TWO_OBJECTS_WITH_TEXT">
    <p:spTree>
      <p:nvGrpSpPr>
        <p:cNvPr id="1" name="Shape 36"/>
        <p:cNvGrpSpPr/>
        <p:nvPr/>
      </p:nvGrpSpPr>
      <p:grpSpPr>
        <a:xfrm>
          <a:off x="0" y="0"/>
          <a:ext cx="0" cy="0"/>
          <a:chOff x="0" y="0"/>
          <a:chExt cx="0" cy="0"/>
        </a:xfrm>
      </p:grpSpPr>
      <p:sp>
        <p:nvSpPr>
          <p:cNvPr id="37" name="Google Shape;37;p25"/>
          <p:cNvSpPr txBox="1">
            <a:spLocks noGrp="1"/>
          </p:cNvSpPr>
          <p:nvPr>
            <p:ph type="title"/>
          </p:nvPr>
        </p:nvSpPr>
        <p:spPr>
          <a:xfrm>
            <a:off x="609600" y="274638"/>
            <a:ext cx="10972801"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25"/>
          <p:cNvSpPr txBox="1">
            <a:spLocks noGrp="1"/>
          </p:cNvSpPr>
          <p:nvPr>
            <p:ph type="body" idx="1"/>
          </p:nvPr>
        </p:nvSpPr>
        <p:spPr>
          <a:xfrm>
            <a:off x="609600" y="1535113"/>
            <a:ext cx="5386917"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39" name="Google Shape;39;p25"/>
          <p:cNvSpPr txBox="1">
            <a:spLocks noGrp="1"/>
          </p:cNvSpPr>
          <p:nvPr>
            <p:ph type="body" idx="2"/>
          </p:nvPr>
        </p:nvSpPr>
        <p:spPr>
          <a:xfrm>
            <a:off x="609600" y="2174875"/>
            <a:ext cx="5386917"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0" name="Google Shape;40;p25"/>
          <p:cNvSpPr txBox="1">
            <a:spLocks noGrp="1"/>
          </p:cNvSpPr>
          <p:nvPr>
            <p:ph type="body" idx="3"/>
          </p:nvPr>
        </p:nvSpPr>
        <p:spPr>
          <a:xfrm>
            <a:off x="6193367" y="1535113"/>
            <a:ext cx="5389033"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1" name="Google Shape;41;p25"/>
          <p:cNvSpPr txBox="1">
            <a:spLocks noGrp="1"/>
          </p:cNvSpPr>
          <p:nvPr>
            <p:ph type="body" idx="4"/>
          </p:nvPr>
        </p:nvSpPr>
        <p:spPr>
          <a:xfrm>
            <a:off x="6193367" y="2174875"/>
            <a:ext cx="5389033"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2" name="Google Shape;42;p25"/>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5"/>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5"/>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45"/>
        <p:cNvGrpSpPr/>
        <p:nvPr/>
      </p:nvGrpSpPr>
      <p:grpSpPr>
        <a:xfrm>
          <a:off x="0" y="0"/>
          <a:ext cx="0" cy="0"/>
          <a:chOff x="0" y="0"/>
          <a:chExt cx="0" cy="0"/>
        </a:xfrm>
      </p:grpSpPr>
      <p:sp>
        <p:nvSpPr>
          <p:cNvPr id="46" name="Google Shape;46;p26"/>
          <p:cNvSpPr txBox="1">
            <a:spLocks noGrp="1"/>
          </p:cNvSpPr>
          <p:nvPr>
            <p:ph type="title"/>
          </p:nvPr>
        </p:nvSpPr>
        <p:spPr>
          <a:xfrm>
            <a:off x="609600" y="274638"/>
            <a:ext cx="10972801"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26"/>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6"/>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6"/>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50"/>
        <p:cNvGrpSpPr/>
        <p:nvPr/>
      </p:nvGrpSpPr>
      <p:grpSpPr>
        <a:xfrm>
          <a:off x="0" y="0"/>
          <a:ext cx="0" cy="0"/>
          <a:chOff x="0" y="0"/>
          <a:chExt cx="0" cy="0"/>
        </a:xfrm>
      </p:grpSpPr>
      <p:sp>
        <p:nvSpPr>
          <p:cNvPr id="51" name="Google Shape;51;p27"/>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7"/>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7"/>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54"/>
        <p:cNvGrpSpPr/>
        <p:nvPr/>
      </p:nvGrpSpPr>
      <p:grpSpPr>
        <a:xfrm>
          <a:off x="0" y="0"/>
          <a:ext cx="0" cy="0"/>
          <a:chOff x="0" y="0"/>
          <a:chExt cx="0" cy="0"/>
        </a:xfrm>
      </p:grpSpPr>
      <p:sp>
        <p:nvSpPr>
          <p:cNvPr id="55" name="Google Shape;55;p28"/>
          <p:cNvSpPr txBox="1">
            <a:spLocks noGrp="1"/>
          </p:cNvSpPr>
          <p:nvPr>
            <p:ph type="title"/>
          </p:nvPr>
        </p:nvSpPr>
        <p:spPr>
          <a:xfrm>
            <a:off x="609601" y="273050"/>
            <a:ext cx="4011084"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8"/>
          <p:cNvSpPr txBox="1">
            <a:spLocks noGrp="1"/>
          </p:cNvSpPr>
          <p:nvPr>
            <p:ph type="body" idx="1"/>
          </p:nvPr>
        </p:nvSpPr>
        <p:spPr>
          <a:xfrm>
            <a:off x="4766733" y="273052"/>
            <a:ext cx="6815667"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28"/>
          <p:cNvSpPr txBox="1">
            <a:spLocks noGrp="1"/>
          </p:cNvSpPr>
          <p:nvPr>
            <p:ph type="body" idx="2"/>
          </p:nvPr>
        </p:nvSpPr>
        <p:spPr>
          <a:xfrm>
            <a:off x="609601" y="1435102"/>
            <a:ext cx="4011084"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28"/>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8"/>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8"/>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61"/>
        <p:cNvGrpSpPr/>
        <p:nvPr/>
      </p:nvGrpSpPr>
      <p:grpSpPr>
        <a:xfrm>
          <a:off x="0" y="0"/>
          <a:ext cx="0" cy="0"/>
          <a:chOff x="0" y="0"/>
          <a:chExt cx="0" cy="0"/>
        </a:xfrm>
      </p:grpSpPr>
      <p:sp>
        <p:nvSpPr>
          <p:cNvPr id="62" name="Google Shape;62;p29"/>
          <p:cNvSpPr txBox="1">
            <a:spLocks noGrp="1"/>
          </p:cNvSpPr>
          <p:nvPr>
            <p:ph type="title"/>
          </p:nvPr>
        </p:nvSpPr>
        <p:spPr>
          <a:xfrm>
            <a:off x="2389718" y="4800600"/>
            <a:ext cx="73152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9"/>
          <p:cNvSpPr>
            <a:spLocks noGrp="1"/>
          </p:cNvSpPr>
          <p:nvPr>
            <p:ph type="pic" idx="2"/>
          </p:nvPr>
        </p:nvSpPr>
        <p:spPr>
          <a:xfrm>
            <a:off x="2389718" y="612775"/>
            <a:ext cx="7315200" cy="4114800"/>
          </a:xfrm>
          <a:prstGeom prst="rect">
            <a:avLst/>
          </a:prstGeom>
          <a:noFill/>
          <a:ln>
            <a:noFill/>
          </a:ln>
        </p:spPr>
      </p:sp>
      <p:sp>
        <p:nvSpPr>
          <p:cNvPr id="64" name="Google Shape;64;p29"/>
          <p:cNvSpPr txBox="1">
            <a:spLocks noGrp="1"/>
          </p:cNvSpPr>
          <p:nvPr>
            <p:ph type="body" idx="1"/>
          </p:nvPr>
        </p:nvSpPr>
        <p:spPr>
          <a:xfrm>
            <a:off x="2389718" y="5367338"/>
            <a:ext cx="73152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29"/>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9"/>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9"/>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20"/>
          <p:cNvSpPr txBox="1">
            <a:spLocks noGrp="1"/>
          </p:cNvSpPr>
          <p:nvPr>
            <p:ph type="title"/>
          </p:nvPr>
        </p:nvSpPr>
        <p:spPr>
          <a:xfrm>
            <a:off x="609600" y="274638"/>
            <a:ext cx="10972801"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0"/>
          <p:cNvSpPr txBox="1">
            <a:spLocks noGrp="1"/>
          </p:cNvSpPr>
          <p:nvPr>
            <p:ph type="body" idx="1"/>
          </p:nvPr>
        </p:nvSpPr>
        <p:spPr>
          <a:xfrm>
            <a:off x="609600" y="1600202"/>
            <a:ext cx="10972801"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20"/>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0"/>
          <p:cNvSpPr txBox="1">
            <a:spLocks noGrp="1"/>
          </p:cNvSpPr>
          <p:nvPr>
            <p:ph type="ftr" idx="11"/>
          </p:nvPr>
        </p:nvSpPr>
        <p:spPr>
          <a:xfrm>
            <a:off x="4165601" y="6356352"/>
            <a:ext cx="3860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0"/>
          <p:cNvSpPr txBox="1">
            <a:spLocks noGrp="1"/>
          </p:cNvSpPr>
          <p:nvPr>
            <p:ph type="sldNum" idx="12"/>
          </p:nvPr>
        </p:nvSpPr>
        <p:spPr>
          <a:xfrm>
            <a:off x="8737601" y="6356352"/>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3"/>
          <p:cNvSpPr txBox="1">
            <a:spLocks noGrp="1"/>
          </p:cNvSpPr>
          <p:nvPr>
            <p:ph type="title"/>
          </p:nvPr>
        </p:nvSpPr>
        <p:spPr>
          <a:xfrm>
            <a:off x="609598" y="962693"/>
            <a:ext cx="10972801" cy="829531"/>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b="1" dirty="0"/>
              <a:t>Assignment</a:t>
            </a:r>
            <a:endParaRPr b="1" dirty="0"/>
          </a:p>
        </p:txBody>
      </p:sp>
      <p:sp>
        <p:nvSpPr>
          <p:cNvPr id="85" name="Google Shape;85;p3"/>
          <p:cNvSpPr txBox="1">
            <a:spLocks noGrp="1"/>
          </p:cNvSpPr>
          <p:nvPr>
            <p:ph type="body" idx="1"/>
          </p:nvPr>
        </p:nvSpPr>
        <p:spPr>
          <a:xfrm>
            <a:off x="609599" y="2133600"/>
            <a:ext cx="10972801" cy="4182082"/>
          </a:xfrm>
          <a:prstGeom prst="rect">
            <a:avLst/>
          </a:prstGeom>
          <a:noFill/>
          <a:ln>
            <a:noFill/>
          </a:ln>
        </p:spPr>
        <p:txBody>
          <a:bodyPr spcFirstLastPara="1" wrap="square" lIns="91425" tIns="45700" rIns="91425" bIns="45700" anchor="t" anchorCtr="0">
            <a:normAutofit fontScale="92500" lnSpcReduction="10000"/>
          </a:bodyPr>
          <a:lstStyle/>
          <a:p>
            <a:pPr marL="473552" lvl="0" indent="0" algn="l" rtl="0">
              <a:lnSpc>
                <a:spcPct val="115000"/>
              </a:lnSpc>
              <a:spcBef>
                <a:spcPts val="0"/>
              </a:spcBef>
              <a:spcAft>
                <a:spcPts val="0"/>
              </a:spcAft>
              <a:buSzPct val="79245"/>
              <a:buNone/>
            </a:pPr>
            <a:r>
              <a:rPr lang="en-US" sz="3600" b="1" dirty="0"/>
              <a:t>Week 5 – Salesforce Training &amp; Project Progress</a:t>
            </a:r>
          </a:p>
          <a:p>
            <a:pPr marL="473552" lvl="0" indent="0" algn="l" rtl="0">
              <a:lnSpc>
                <a:spcPct val="115000"/>
              </a:lnSpc>
              <a:spcBef>
                <a:spcPts val="0"/>
              </a:spcBef>
              <a:spcAft>
                <a:spcPts val="0"/>
              </a:spcAft>
              <a:buSzPct val="79245"/>
              <a:buNone/>
            </a:pPr>
            <a:endParaRPr lang="en-US" sz="3600" b="1" dirty="0"/>
          </a:p>
          <a:p>
            <a:pPr marL="473552" lvl="0" indent="0" algn="l" rtl="0">
              <a:lnSpc>
                <a:spcPct val="115000"/>
              </a:lnSpc>
              <a:spcBef>
                <a:spcPts val="0"/>
              </a:spcBef>
              <a:spcAft>
                <a:spcPts val="0"/>
              </a:spcAft>
              <a:buSzPct val="79245"/>
              <a:buNone/>
            </a:pPr>
            <a:endParaRPr lang="en-US" sz="2800" b="1" dirty="0"/>
          </a:p>
          <a:p>
            <a:pPr marL="473552" lvl="0" indent="0" algn="l" rtl="0">
              <a:lnSpc>
                <a:spcPct val="115000"/>
              </a:lnSpc>
              <a:spcBef>
                <a:spcPts val="0"/>
              </a:spcBef>
              <a:spcAft>
                <a:spcPts val="0"/>
              </a:spcAft>
              <a:buSzPct val="79245"/>
              <a:buNone/>
            </a:pPr>
            <a:endParaRPr lang="en-US" sz="2800" b="1" dirty="0"/>
          </a:p>
          <a:p>
            <a:pPr marL="473552" lvl="0" indent="0" algn="l" rtl="0">
              <a:lnSpc>
                <a:spcPct val="115000"/>
              </a:lnSpc>
              <a:spcBef>
                <a:spcPts val="0"/>
              </a:spcBef>
              <a:spcAft>
                <a:spcPts val="0"/>
              </a:spcAft>
              <a:buSzPct val="79245"/>
              <a:buNone/>
            </a:pPr>
            <a:endParaRPr lang="en-US" sz="2800" b="1" dirty="0"/>
          </a:p>
          <a:p>
            <a:pPr marL="473552" lvl="0" indent="0" algn="l" rtl="0">
              <a:lnSpc>
                <a:spcPct val="115000"/>
              </a:lnSpc>
              <a:spcBef>
                <a:spcPts val="0"/>
              </a:spcBef>
              <a:spcAft>
                <a:spcPts val="0"/>
              </a:spcAft>
              <a:buSzPct val="79245"/>
              <a:buNone/>
            </a:pPr>
            <a:endParaRPr lang="en-US" sz="2800" b="1" dirty="0"/>
          </a:p>
          <a:p>
            <a:pPr marL="473552" lvl="0" indent="0" algn="l" rtl="0">
              <a:lnSpc>
                <a:spcPct val="115000"/>
              </a:lnSpc>
              <a:spcBef>
                <a:spcPts val="0"/>
              </a:spcBef>
              <a:spcAft>
                <a:spcPts val="0"/>
              </a:spcAft>
              <a:buSzPct val="79245"/>
              <a:buNone/>
            </a:pPr>
            <a:endParaRPr lang="en-US" sz="2000" dirty="0"/>
          </a:p>
          <a:p>
            <a:pPr marL="473552" lvl="0" indent="0" algn="l" rtl="0">
              <a:lnSpc>
                <a:spcPct val="115000"/>
              </a:lnSpc>
              <a:spcBef>
                <a:spcPts val="0"/>
              </a:spcBef>
              <a:spcAft>
                <a:spcPts val="0"/>
              </a:spcAft>
              <a:buSzPct val="79245"/>
              <a:buNone/>
            </a:pPr>
            <a:r>
              <a:rPr lang="en-US" sz="2000" dirty="0"/>
              <a:t>Date: Friday October 28, 2022</a:t>
            </a:r>
          </a:p>
          <a:p>
            <a:pPr marL="473552" lvl="0" indent="0" algn="l" rtl="0">
              <a:lnSpc>
                <a:spcPct val="115000"/>
              </a:lnSpc>
              <a:spcBef>
                <a:spcPts val="0"/>
              </a:spcBef>
              <a:spcAft>
                <a:spcPts val="0"/>
              </a:spcAft>
              <a:buSzPct val="79245"/>
              <a:buNone/>
            </a:pPr>
            <a:r>
              <a:rPr lang="en-US" sz="2000" dirty="0"/>
              <a:t>Student: Thanh Nguyen</a:t>
            </a:r>
          </a:p>
          <a:p>
            <a:pPr marL="473552" lvl="0" indent="0" algn="l" rtl="0">
              <a:lnSpc>
                <a:spcPct val="115000"/>
              </a:lnSpc>
              <a:spcBef>
                <a:spcPts val="0"/>
              </a:spcBef>
              <a:spcAft>
                <a:spcPts val="0"/>
              </a:spcAft>
              <a:buSzPct val="79245"/>
              <a:buNone/>
            </a:pPr>
            <a:r>
              <a:rPr lang="en-US" sz="2000" dirty="0"/>
              <a:t>GitHub: www.github.com/tvn9</a:t>
            </a:r>
            <a:endParaRPr sz="2000" dirty="0"/>
          </a:p>
        </p:txBody>
      </p:sp>
      <p:sp>
        <p:nvSpPr>
          <p:cNvPr id="3" name="Slide Number Placeholder 2">
            <a:extLst>
              <a:ext uri="{FF2B5EF4-FFF2-40B4-BE49-F238E27FC236}">
                <a16:creationId xmlns:a16="http://schemas.microsoft.com/office/drawing/2014/main" id="{94B60C13-71E7-8F6E-D473-9AB1FD0A5F2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3"/>
          <p:cNvSpPr txBox="1">
            <a:spLocks noGrp="1"/>
          </p:cNvSpPr>
          <p:nvPr>
            <p:ph type="title"/>
          </p:nvPr>
        </p:nvSpPr>
        <p:spPr>
          <a:xfrm>
            <a:off x="609599" y="865157"/>
            <a:ext cx="10972801" cy="81733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sz="3600" b="1" dirty="0"/>
              <a:t>TNFS – Operation Requirements</a:t>
            </a:r>
            <a:endParaRPr sz="3600" b="1" dirty="0"/>
          </a:p>
        </p:txBody>
      </p:sp>
      <p:sp>
        <p:nvSpPr>
          <p:cNvPr id="4" name="Text Placeholder 3">
            <a:extLst>
              <a:ext uri="{FF2B5EF4-FFF2-40B4-BE49-F238E27FC236}">
                <a16:creationId xmlns:a16="http://schemas.microsoft.com/office/drawing/2014/main" id="{6ACC37FF-3136-29A6-2127-5A691BFC74B2}"/>
              </a:ext>
            </a:extLst>
          </p:cNvPr>
          <p:cNvSpPr>
            <a:spLocks noGrp="1"/>
          </p:cNvSpPr>
          <p:nvPr>
            <p:ph type="body" idx="1"/>
          </p:nvPr>
        </p:nvSpPr>
        <p:spPr>
          <a:xfrm>
            <a:off x="609600" y="1840992"/>
            <a:ext cx="10972801" cy="4285173"/>
          </a:xfrm>
        </p:spPr>
        <p:txBody>
          <a:bodyPr>
            <a:normAutofit/>
          </a:bodyPr>
          <a:lstStyle/>
          <a:p>
            <a:r>
              <a:rPr lang="en-US" dirty="0"/>
              <a:t>Operation department daily management tasks:</a:t>
            </a:r>
          </a:p>
          <a:p>
            <a:pPr lvl="1"/>
            <a:r>
              <a:rPr lang="en-US" dirty="0"/>
              <a:t>Every aspect of making daily meals for delivery</a:t>
            </a:r>
          </a:p>
          <a:p>
            <a:pPr lvl="1"/>
            <a:r>
              <a:rPr lang="en-US" dirty="0"/>
              <a:t>Food design activities</a:t>
            </a:r>
          </a:p>
          <a:p>
            <a:pPr lvl="1"/>
            <a:r>
              <a:rPr lang="en-US" dirty="0"/>
              <a:t>Food Inventory </a:t>
            </a:r>
          </a:p>
          <a:p>
            <a:pPr lvl="1"/>
            <a:r>
              <a:rPr lang="en-US" dirty="0"/>
              <a:t>Delivery services operation</a:t>
            </a:r>
          </a:p>
          <a:p>
            <a:pPr lvl="1"/>
            <a:r>
              <a:rPr lang="en-US" dirty="0"/>
              <a:t>Kitchen facilities, equipment and staffs</a:t>
            </a:r>
          </a:p>
          <a:p>
            <a:pPr lvl="1"/>
            <a:r>
              <a:rPr lang="en-US" dirty="0"/>
              <a:t>FDA Compliant and inspections</a:t>
            </a:r>
          </a:p>
          <a:p>
            <a:pPr lvl="1">
              <a:buFont typeface="Arial" panose="020B0604020202020204" pitchFamily="34" charset="0"/>
              <a:buChar char="•"/>
            </a:pPr>
            <a:endParaRPr lang="en-US" dirty="0"/>
          </a:p>
          <a:p>
            <a:pPr>
              <a:buFont typeface="Arial" panose="020B0604020202020204" pitchFamily="34" charset="0"/>
              <a:buChar char="•"/>
            </a:pPr>
            <a:endParaRPr lang="en-US" dirty="0"/>
          </a:p>
          <a:p>
            <a:pPr lvl="1"/>
            <a:endParaRPr lang="en-US" dirty="0"/>
          </a:p>
          <a:p>
            <a:pPr lvl="1"/>
            <a:endParaRPr lang="en-US" dirty="0"/>
          </a:p>
        </p:txBody>
      </p:sp>
      <p:sp>
        <p:nvSpPr>
          <p:cNvPr id="3" name="Slide Number Placeholder 2">
            <a:extLst>
              <a:ext uri="{FF2B5EF4-FFF2-40B4-BE49-F238E27FC236}">
                <a16:creationId xmlns:a16="http://schemas.microsoft.com/office/drawing/2014/main" id="{8176F98C-4871-32B7-71CC-224D56A2019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Tree>
    <p:extLst>
      <p:ext uri="{BB962C8B-B14F-4D97-AF65-F5344CB8AC3E}">
        <p14:creationId xmlns:p14="http://schemas.microsoft.com/office/powerpoint/2010/main" val="281157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6" name="TextBox 5">
            <a:extLst>
              <a:ext uri="{FF2B5EF4-FFF2-40B4-BE49-F238E27FC236}">
                <a16:creationId xmlns:a16="http://schemas.microsoft.com/office/drawing/2014/main" id="{027A9602-126A-E645-27D4-633628D64B8B}"/>
              </a:ext>
            </a:extLst>
          </p:cNvPr>
          <p:cNvSpPr txBox="1"/>
          <p:nvPr/>
        </p:nvSpPr>
        <p:spPr>
          <a:xfrm>
            <a:off x="559558" y="1031857"/>
            <a:ext cx="11218460" cy="954107"/>
          </a:xfrm>
          <a:prstGeom prst="rect">
            <a:avLst/>
          </a:prstGeom>
          <a:noFill/>
        </p:spPr>
        <p:txBody>
          <a:bodyPr wrap="square" rtlCol="0">
            <a:spAutoFit/>
          </a:bodyPr>
          <a:lstStyle/>
          <a:p>
            <a:pPr algn="ctr"/>
            <a:r>
              <a:rPr lang="en-US" sz="2800" b="1" dirty="0">
                <a:solidFill>
                  <a:schemeClr val="tx1"/>
                </a:solidFill>
                <a:latin typeface="Daytona" panose="020F0502020204030204" pitchFamily="34" charset="0"/>
                <a:cs typeface="Daytona" panose="020F0502020204030204" pitchFamily="34" charset="0"/>
              </a:rPr>
              <a:t>TNFS Company Structure</a:t>
            </a:r>
          </a:p>
          <a:p>
            <a:pPr algn="ctr"/>
            <a:endParaRPr lang="en-US" sz="2800" b="1" dirty="0">
              <a:solidFill>
                <a:schemeClr val="tx1"/>
              </a:solidFill>
              <a:latin typeface="Daytona" panose="020F0502020204030204" pitchFamily="34" charset="0"/>
              <a:cs typeface="Daytona" panose="020F0502020204030204" pitchFamily="34" charset="0"/>
            </a:endParaRPr>
          </a:p>
        </p:txBody>
      </p:sp>
      <p:pic>
        <p:nvPicPr>
          <p:cNvPr id="4" name="Picture 3" descr="Diagram&#10;&#10;Description automatically generated">
            <a:extLst>
              <a:ext uri="{FF2B5EF4-FFF2-40B4-BE49-F238E27FC236}">
                <a16:creationId xmlns:a16="http://schemas.microsoft.com/office/drawing/2014/main" id="{EDBF1755-0040-4667-05A5-44C0E2F7EAC2}"/>
              </a:ext>
            </a:extLst>
          </p:cNvPr>
          <p:cNvPicPr>
            <a:picLocks noChangeAspect="1"/>
          </p:cNvPicPr>
          <p:nvPr/>
        </p:nvPicPr>
        <p:blipFill>
          <a:blip r:embed="rId3"/>
          <a:stretch>
            <a:fillRect/>
          </a:stretch>
        </p:blipFill>
        <p:spPr>
          <a:xfrm>
            <a:off x="413982" y="1943519"/>
            <a:ext cx="11206399" cy="2666856"/>
          </a:xfrm>
          <a:prstGeom prst="rect">
            <a:avLst/>
          </a:prstGeom>
        </p:spPr>
      </p:pic>
      <p:sp>
        <p:nvSpPr>
          <p:cNvPr id="3" name="Slide Number Placeholder 2">
            <a:extLst>
              <a:ext uri="{FF2B5EF4-FFF2-40B4-BE49-F238E27FC236}">
                <a16:creationId xmlns:a16="http://schemas.microsoft.com/office/drawing/2014/main" id="{733A160C-AB4E-309F-3ADB-61A82F9A53B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Tree>
    <p:extLst>
      <p:ext uri="{BB962C8B-B14F-4D97-AF65-F5344CB8AC3E}">
        <p14:creationId xmlns:p14="http://schemas.microsoft.com/office/powerpoint/2010/main" val="32344608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6" name="TextBox 5">
            <a:extLst>
              <a:ext uri="{FF2B5EF4-FFF2-40B4-BE49-F238E27FC236}">
                <a16:creationId xmlns:a16="http://schemas.microsoft.com/office/drawing/2014/main" id="{027A9602-126A-E645-27D4-633628D64B8B}"/>
              </a:ext>
            </a:extLst>
          </p:cNvPr>
          <p:cNvSpPr txBox="1"/>
          <p:nvPr/>
        </p:nvSpPr>
        <p:spPr>
          <a:xfrm>
            <a:off x="486770" y="788017"/>
            <a:ext cx="11218460" cy="523220"/>
          </a:xfrm>
          <a:prstGeom prst="rect">
            <a:avLst/>
          </a:prstGeom>
          <a:noFill/>
        </p:spPr>
        <p:txBody>
          <a:bodyPr wrap="square" rtlCol="0">
            <a:spAutoFit/>
          </a:bodyPr>
          <a:lstStyle/>
          <a:p>
            <a:pPr algn="ctr"/>
            <a:r>
              <a:rPr lang="en-US" sz="2800" b="1" dirty="0">
                <a:solidFill>
                  <a:schemeClr val="tx1"/>
                </a:solidFill>
                <a:latin typeface="Daytona" panose="020F0502020204030204" pitchFamily="34" charset="0"/>
                <a:cs typeface="Daytona" panose="020F0502020204030204" pitchFamily="34" charset="0"/>
              </a:rPr>
              <a:t>Mind Map Chart – In-progress </a:t>
            </a:r>
          </a:p>
        </p:txBody>
      </p:sp>
      <p:pic>
        <p:nvPicPr>
          <p:cNvPr id="4" name="Picture 3" descr="Diagram, timeline&#10;&#10;Description automatically generated">
            <a:extLst>
              <a:ext uri="{FF2B5EF4-FFF2-40B4-BE49-F238E27FC236}">
                <a16:creationId xmlns:a16="http://schemas.microsoft.com/office/drawing/2014/main" id="{43E6F9BB-6508-BA87-99BD-6D73C2F0D6E4}"/>
              </a:ext>
            </a:extLst>
          </p:cNvPr>
          <p:cNvPicPr>
            <a:picLocks noChangeAspect="1"/>
          </p:cNvPicPr>
          <p:nvPr/>
        </p:nvPicPr>
        <p:blipFill>
          <a:blip r:embed="rId3"/>
          <a:stretch>
            <a:fillRect/>
          </a:stretch>
        </p:blipFill>
        <p:spPr>
          <a:xfrm>
            <a:off x="2371919" y="1311237"/>
            <a:ext cx="7131170" cy="5302923"/>
          </a:xfrm>
          <a:prstGeom prst="rect">
            <a:avLst/>
          </a:prstGeom>
        </p:spPr>
      </p:pic>
      <p:sp>
        <p:nvSpPr>
          <p:cNvPr id="3" name="Slide Number Placeholder 2">
            <a:extLst>
              <a:ext uri="{FF2B5EF4-FFF2-40B4-BE49-F238E27FC236}">
                <a16:creationId xmlns:a16="http://schemas.microsoft.com/office/drawing/2014/main" id="{E307D494-8249-7F78-70B1-816EDEFCF8D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spTree>
    <p:extLst>
      <p:ext uri="{BB962C8B-B14F-4D97-AF65-F5344CB8AC3E}">
        <p14:creationId xmlns:p14="http://schemas.microsoft.com/office/powerpoint/2010/main" val="715518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6" name="TextBox 5">
            <a:extLst>
              <a:ext uri="{FF2B5EF4-FFF2-40B4-BE49-F238E27FC236}">
                <a16:creationId xmlns:a16="http://schemas.microsoft.com/office/drawing/2014/main" id="{027A9602-126A-E645-27D4-633628D64B8B}"/>
              </a:ext>
            </a:extLst>
          </p:cNvPr>
          <p:cNvSpPr txBox="1"/>
          <p:nvPr/>
        </p:nvSpPr>
        <p:spPr>
          <a:xfrm>
            <a:off x="486770" y="788017"/>
            <a:ext cx="11218460" cy="523220"/>
          </a:xfrm>
          <a:prstGeom prst="rect">
            <a:avLst/>
          </a:prstGeom>
          <a:noFill/>
        </p:spPr>
        <p:txBody>
          <a:bodyPr wrap="square" rtlCol="0">
            <a:spAutoFit/>
          </a:bodyPr>
          <a:lstStyle/>
          <a:p>
            <a:pPr algn="ctr"/>
            <a:r>
              <a:rPr lang="en-US" sz="2800" b="1" dirty="0">
                <a:solidFill>
                  <a:schemeClr val="tx1"/>
                </a:solidFill>
                <a:latin typeface="Daytona" panose="020F0502020204030204" pitchFamily="34" charset="0"/>
                <a:cs typeface="Daytona" panose="020F0502020204030204" pitchFamily="34" charset="0"/>
              </a:rPr>
              <a:t>Mind Map Chart – In-progress </a:t>
            </a:r>
          </a:p>
        </p:txBody>
      </p:sp>
      <p:sp>
        <p:nvSpPr>
          <p:cNvPr id="3" name="Slide Number Placeholder 2">
            <a:extLst>
              <a:ext uri="{FF2B5EF4-FFF2-40B4-BE49-F238E27FC236}">
                <a16:creationId xmlns:a16="http://schemas.microsoft.com/office/drawing/2014/main" id="{E307D494-8249-7F78-70B1-816EDEFCF8D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pic>
        <p:nvPicPr>
          <p:cNvPr id="5" name="Picture 4" descr="Diagram&#10;&#10;Description automatically generated">
            <a:extLst>
              <a:ext uri="{FF2B5EF4-FFF2-40B4-BE49-F238E27FC236}">
                <a16:creationId xmlns:a16="http://schemas.microsoft.com/office/drawing/2014/main" id="{151AD2C9-43F0-E8D1-4E85-5CE524C231EF}"/>
              </a:ext>
            </a:extLst>
          </p:cNvPr>
          <p:cNvPicPr>
            <a:picLocks noChangeAspect="1"/>
          </p:cNvPicPr>
          <p:nvPr/>
        </p:nvPicPr>
        <p:blipFill>
          <a:blip r:embed="rId3"/>
          <a:stretch>
            <a:fillRect/>
          </a:stretch>
        </p:blipFill>
        <p:spPr>
          <a:xfrm>
            <a:off x="3359024" y="1311237"/>
            <a:ext cx="4991758" cy="5546763"/>
          </a:xfrm>
          <a:prstGeom prst="rect">
            <a:avLst/>
          </a:prstGeom>
        </p:spPr>
      </p:pic>
    </p:spTree>
    <p:extLst>
      <p:ext uri="{BB962C8B-B14F-4D97-AF65-F5344CB8AC3E}">
        <p14:creationId xmlns:p14="http://schemas.microsoft.com/office/powerpoint/2010/main" val="3515013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6" name="TextBox 5">
            <a:extLst>
              <a:ext uri="{FF2B5EF4-FFF2-40B4-BE49-F238E27FC236}">
                <a16:creationId xmlns:a16="http://schemas.microsoft.com/office/drawing/2014/main" id="{027A9602-126A-E645-27D4-633628D64B8B}"/>
              </a:ext>
            </a:extLst>
          </p:cNvPr>
          <p:cNvSpPr txBox="1"/>
          <p:nvPr/>
        </p:nvSpPr>
        <p:spPr>
          <a:xfrm>
            <a:off x="559558" y="1031857"/>
            <a:ext cx="11218460" cy="523220"/>
          </a:xfrm>
          <a:prstGeom prst="rect">
            <a:avLst/>
          </a:prstGeom>
          <a:noFill/>
        </p:spPr>
        <p:txBody>
          <a:bodyPr wrap="square" rtlCol="0">
            <a:spAutoFit/>
          </a:bodyPr>
          <a:lstStyle/>
          <a:p>
            <a:pPr algn="ctr"/>
            <a:r>
              <a:rPr lang="en-US" sz="2800" b="1" dirty="0">
                <a:solidFill>
                  <a:schemeClr val="tx1"/>
                </a:solidFill>
                <a:latin typeface="Daytona" panose="020F0502020204030204" pitchFamily="34" charset="0"/>
                <a:cs typeface="Daytona" panose="020F0502020204030204" pitchFamily="34" charset="0"/>
              </a:rPr>
              <a:t>Project Management (Jira) – In-progress </a:t>
            </a:r>
          </a:p>
        </p:txBody>
      </p:sp>
      <p:pic>
        <p:nvPicPr>
          <p:cNvPr id="4" name="Picture 3" descr="Graphical user interface, text, application, email&#10;&#10;Description automatically generated">
            <a:extLst>
              <a:ext uri="{FF2B5EF4-FFF2-40B4-BE49-F238E27FC236}">
                <a16:creationId xmlns:a16="http://schemas.microsoft.com/office/drawing/2014/main" id="{AF98EF2C-956C-1A3D-0FA6-4CBDAFBBC2A8}"/>
              </a:ext>
            </a:extLst>
          </p:cNvPr>
          <p:cNvPicPr>
            <a:picLocks noChangeAspect="1"/>
          </p:cNvPicPr>
          <p:nvPr/>
        </p:nvPicPr>
        <p:blipFill>
          <a:blip r:embed="rId3"/>
          <a:stretch>
            <a:fillRect/>
          </a:stretch>
        </p:blipFill>
        <p:spPr>
          <a:xfrm>
            <a:off x="559558" y="1555077"/>
            <a:ext cx="5366092" cy="5092119"/>
          </a:xfrm>
          <a:prstGeom prst="rect">
            <a:avLst/>
          </a:prstGeom>
        </p:spPr>
      </p:pic>
      <p:sp>
        <p:nvSpPr>
          <p:cNvPr id="5" name="TextBox 4">
            <a:extLst>
              <a:ext uri="{FF2B5EF4-FFF2-40B4-BE49-F238E27FC236}">
                <a16:creationId xmlns:a16="http://schemas.microsoft.com/office/drawing/2014/main" id="{703E5CEB-33E4-5349-A64B-B024F3FD847E}"/>
              </a:ext>
            </a:extLst>
          </p:cNvPr>
          <p:cNvSpPr txBox="1"/>
          <p:nvPr/>
        </p:nvSpPr>
        <p:spPr>
          <a:xfrm>
            <a:off x="6266352" y="1676400"/>
            <a:ext cx="5126847" cy="2739211"/>
          </a:xfrm>
          <a:prstGeom prst="rect">
            <a:avLst/>
          </a:prstGeom>
          <a:noFill/>
        </p:spPr>
        <p:txBody>
          <a:bodyPr wrap="square" rtlCol="0">
            <a:spAutoFit/>
          </a:bodyPr>
          <a:lstStyle/>
          <a:p>
            <a:r>
              <a:rPr lang="en-US" sz="1800" b="1" dirty="0">
                <a:solidFill>
                  <a:schemeClr val="tx1"/>
                </a:solidFill>
              </a:rPr>
              <a:t>Tasks</a:t>
            </a:r>
            <a:r>
              <a:rPr lang="en-US" sz="1800" dirty="0">
                <a:solidFill>
                  <a:schemeClr val="tx1"/>
                </a:solidFill>
              </a:rPr>
              <a:t>:</a:t>
            </a:r>
          </a:p>
          <a:p>
            <a:endParaRPr lang="en-US" dirty="0">
              <a:solidFill>
                <a:schemeClr val="tx1"/>
              </a:solidFill>
            </a:endParaRPr>
          </a:p>
          <a:p>
            <a:pPr marL="285750" indent="-285750">
              <a:buFont typeface="Wingdings" pitchFamily="2" charset="2"/>
              <a:buChar char="q"/>
            </a:pPr>
            <a:r>
              <a:rPr lang="en-US" sz="1800" dirty="0">
                <a:solidFill>
                  <a:schemeClr val="tx1"/>
                </a:solidFill>
              </a:rPr>
              <a:t>Setup Jira Account  - Done</a:t>
            </a:r>
          </a:p>
          <a:p>
            <a:pPr marL="285750" indent="-285750">
              <a:buFont typeface="Wingdings" pitchFamily="2" charset="2"/>
              <a:buChar char="q"/>
            </a:pPr>
            <a:r>
              <a:rPr lang="en-US" sz="1800" dirty="0">
                <a:solidFill>
                  <a:schemeClr val="tx1"/>
                </a:solidFill>
              </a:rPr>
              <a:t>Create Project Requirement – In progress</a:t>
            </a:r>
          </a:p>
          <a:p>
            <a:pPr marL="285750" indent="-285750">
              <a:buFont typeface="Wingdings" pitchFamily="2" charset="2"/>
              <a:buChar char="q"/>
            </a:pPr>
            <a:r>
              <a:rPr lang="en-US" sz="1800" dirty="0">
                <a:solidFill>
                  <a:schemeClr val="tx1"/>
                </a:solidFill>
              </a:rPr>
              <a:t>Design Specification – In progress</a:t>
            </a:r>
          </a:p>
          <a:p>
            <a:pPr marL="285750" indent="-285750">
              <a:buFont typeface="Wingdings" pitchFamily="2" charset="2"/>
              <a:buChar char="q"/>
            </a:pPr>
            <a:r>
              <a:rPr lang="en-US" sz="1800" dirty="0">
                <a:solidFill>
                  <a:schemeClr val="tx1"/>
                </a:solidFill>
              </a:rPr>
              <a:t>Implementation Plan </a:t>
            </a:r>
          </a:p>
          <a:p>
            <a:pPr marL="285750" indent="-285750">
              <a:buFont typeface="Wingdings" pitchFamily="2" charset="2"/>
              <a:buChar char="q"/>
            </a:pPr>
            <a:r>
              <a:rPr lang="en-US" sz="1800" dirty="0">
                <a:solidFill>
                  <a:schemeClr val="tx1"/>
                </a:solidFill>
              </a:rPr>
              <a:t>Development</a:t>
            </a:r>
          </a:p>
          <a:p>
            <a:pPr marL="285750" indent="-285750">
              <a:buFont typeface="Wingdings" pitchFamily="2" charset="2"/>
              <a:buChar char="q"/>
            </a:pPr>
            <a:r>
              <a:rPr lang="en-US" sz="1800" dirty="0">
                <a:solidFill>
                  <a:schemeClr val="tx1"/>
                </a:solidFill>
              </a:rPr>
              <a:t>Testing</a:t>
            </a:r>
          </a:p>
          <a:p>
            <a:pPr marL="285750" indent="-285750">
              <a:buFont typeface="Wingdings" pitchFamily="2" charset="2"/>
              <a:buChar char="q"/>
            </a:pPr>
            <a:r>
              <a:rPr lang="en-US" sz="1800" dirty="0">
                <a:solidFill>
                  <a:schemeClr val="tx1"/>
                </a:solidFill>
              </a:rPr>
              <a:t>Deployment</a:t>
            </a:r>
          </a:p>
          <a:p>
            <a:pPr marL="285750" lvl="3" indent="-285750">
              <a:buFont typeface="Wingdings" pitchFamily="2" charset="2"/>
              <a:buChar char="q"/>
            </a:pPr>
            <a:endParaRPr lang="en-US" dirty="0"/>
          </a:p>
        </p:txBody>
      </p:sp>
      <p:sp>
        <p:nvSpPr>
          <p:cNvPr id="3" name="Slide Number Placeholder 2">
            <a:extLst>
              <a:ext uri="{FF2B5EF4-FFF2-40B4-BE49-F238E27FC236}">
                <a16:creationId xmlns:a16="http://schemas.microsoft.com/office/drawing/2014/main" id="{13DA79F3-ACB3-ECB4-F986-244134D3740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spTree>
    <p:extLst>
      <p:ext uri="{BB962C8B-B14F-4D97-AF65-F5344CB8AC3E}">
        <p14:creationId xmlns:p14="http://schemas.microsoft.com/office/powerpoint/2010/main" val="284241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7" name="Picture 6">
            <a:extLst>
              <a:ext uri="{FF2B5EF4-FFF2-40B4-BE49-F238E27FC236}">
                <a16:creationId xmlns:a16="http://schemas.microsoft.com/office/drawing/2014/main" id="{AB407C48-3346-1571-9463-58D874B693BD}"/>
              </a:ext>
            </a:extLst>
          </p:cNvPr>
          <p:cNvPicPr>
            <a:picLocks noChangeAspect="1"/>
          </p:cNvPicPr>
          <p:nvPr/>
        </p:nvPicPr>
        <p:blipFill>
          <a:blip r:embed="rId3"/>
          <a:stretch>
            <a:fillRect/>
          </a:stretch>
        </p:blipFill>
        <p:spPr>
          <a:xfrm>
            <a:off x="760905" y="1877568"/>
            <a:ext cx="7772400" cy="4516925"/>
          </a:xfrm>
          <a:prstGeom prst="rect">
            <a:avLst/>
          </a:prstGeom>
        </p:spPr>
      </p:pic>
      <p:sp>
        <p:nvSpPr>
          <p:cNvPr id="2" name="TextBox 1">
            <a:extLst>
              <a:ext uri="{FF2B5EF4-FFF2-40B4-BE49-F238E27FC236}">
                <a16:creationId xmlns:a16="http://schemas.microsoft.com/office/drawing/2014/main" id="{D324D39C-4A57-B9EF-ACBB-2C5CE69FDB7D}"/>
              </a:ext>
            </a:extLst>
          </p:cNvPr>
          <p:cNvSpPr txBox="1"/>
          <p:nvPr/>
        </p:nvSpPr>
        <p:spPr>
          <a:xfrm>
            <a:off x="585216" y="975360"/>
            <a:ext cx="11155680" cy="646331"/>
          </a:xfrm>
          <a:prstGeom prst="rect">
            <a:avLst/>
          </a:prstGeom>
          <a:noFill/>
        </p:spPr>
        <p:txBody>
          <a:bodyPr wrap="square" rtlCol="0">
            <a:spAutoFit/>
          </a:bodyPr>
          <a:lstStyle/>
          <a:p>
            <a:pPr algn="ctr"/>
            <a:r>
              <a:rPr lang="en-US" sz="3600" b="1" dirty="0">
                <a:latin typeface="Calibri" panose="020F0502020204030204" pitchFamily="34" charset="0"/>
                <a:cs typeface="Calibri" panose="020F0502020204030204" pitchFamily="34" charset="0"/>
              </a:rPr>
              <a:t>Concept Website </a:t>
            </a:r>
          </a:p>
        </p:txBody>
      </p:sp>
      <p:sp>
        <p:nvSpPr>
          <p:cNvPr id="4" name="Slide Number Placeholder 3">
            <a:extLst>
              <a:ext uri="{FF2B5EF4-FFF2-40B4-BE49-F238E27FC236}">
                <a16:creationId xmlns:a16="http://schemas.microsoft.com/office/drawing/2014/main" id="{C1FEE8FB-FA64-0F74-50BA-D1E0B516350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spTree>
    <p:extLst>
      <p:ext uri="{BB962C8B-B14F-4D97-AF65-F5344CB8AC3E}">
        <p14:creationId xmlns:p14="http://schemas.microsoft.com/office/powerpoint/2010/main" val="1872480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3" name="Picture 2">
            <a:extLst>
              <a:ext uri="{FF2B5EF4-FFF2-40B4-BE49-F238E27FC236}">
                <a16:creationId xmlns:a16="http://schemas.microsoft.com/office/drawing/2014/main" id="{F9272816-93FB-676C-E63E-8CC542A1AEAA}"/>
              </a:ext>
            </a:extLst>
          </p:cNvPr>
          <p:cNvPicPr>
            <a:picLocks noChangeAspect="1"/>
          </p:cNvPicPr>
          <p:nvPr/>
        </p:nvPicPr>
        <p:blipFill>
          <a:blip r:embed="rId3"/>
          <a:stretch>
            <a:fillRect/>
          </a:stretch>
        </p:blipFill>
        <p:spPr>
          <a:xfrm>
            <a:off x="700950" y="924560"/>
            <a:ext cx="7772400" cy="5665518"/>
          </a:xfrm>
          <a:prstGeom prst="rect">
            <a:avLst/>
          </a:prstGeom>
        </p:spPr>
      </p:pic>
      <p:sp>
        <p:nvSpPr>
          <p:cNvPr id="4" name="Slide Number Placeholder 3">
            <a:extLst>
              <a:ext uri="{FF2B5EF4-FFF2-40B4-BE49-F238E27FC236}">
                <a16:creationId xmlns:a16="http://schemas.microsoft.com/office/drawing/2014/main" id="{DA4C643C-FFCB-1406-FAC8-29506F57DE7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spTree>
    <p:extLst>
      <p:ext uri="{BB962C8B-B14F-4D97-AF65-F5344CB8AC3E}">
        <p14:creationId xmlns:p14="http://schemas.microsoft.com/office/powerpoint/2010/main" val="31596193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4" name="Picture 3">
            <a:extLst>
              <a:ext uri="{FF2B5EF4-FFF2-40B4-BE49-F238E27FC236}">
                <a16:creationId xmlns:a16="http://schemas.microsoft.com/office/drawing/2014/main" id="{74D57465-DD30-3B9C-055B-A3B6391394F7}"/>
              </a:ext>
            </a:extLst>
          </p:cNvPr>
          <p:cNvPicPr>
            <a:picLocks noChangeAspect="1"/>
          </p:cNvPicPr>
          <p:nvPr/>
        </p:nvPicPr>
        <p:blipFill>
          <a:blip r:embed="rId3"/>
          <a:stretch>
            <a:fillRect/>
          </a:stretch>
        </p:blipFill>
        <p:spPr>
          <a:xfrm>
            <a:off x="756416" y="1158240"/>
            <a:ext cx="7772400" cy="5167238"/>
          </a:xfrm>
          <a:prstGeom prst="rect">
            <a:avLst/>
          </a:prstGeom>
        </p:spPr>
      </p:pic>
      <p:sp>
        <p:nvSpPr>
          <p:cNvPr id="3" name="Slide Number Placeholder 2">
            <a:extLst>
              <a:ext uri="{FF2B5EF4-FFF2-40B4-BE49-F238E27FC236}">
                <a16:creationId xmlns:a16="http://schemas.microsoft.com/office/drawing/2014/main" id="{C86643AB-10E8-A04D-5E07-B92E22C050A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spTree>
    <p:extLst>
      <p:ext uri="{BB962C8B-B14F-4D97-AF65-F5344CB8AC3E}">
        <p14:creationId xmlns:p14="http://schemas.microsoft.com/office/powerpoint/2010/main" val="20054031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3" name="Picture 2">
            <a:extLst>
              <a:ext uri="{FF2B5EF4-FFF2-40B4-BE49-F238E27FC236}">
                <a16:creationId xmlns:a16="http://schemas.microsoft.com/office/drawing/2014/main" id="{0D5CB003-D0B4-0370-39F7-39E16C4A76DF}"/>
              </a:ext>
            </a:extLst>
          </p:cNvPr>
          <p:cNvPicPr>
            <a:picLocks noChangeAspect="1"/>
          </p:cNvPicPr>
          <p:nvPr/>
        </p:nvPicPr>
        <p:blipFill>
          <a:blip r:embed="rId3"/>
          <a:stretch>
            <a:fillRect/>
          </a:stretch>
        </p:blipFill>
        <p:spPr>
          <a:xfrm>
            <a:off x="415444" y="873760"/>
            <a:ext cx="7772400" cy="58216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Slide Number Placeholder 3">
            <a:extLst>
              <a:ext uri="{FF2B5EF4-FFF2-40B4-BE49-F238E27FC236}">
                <a16:creationId xmlns:a16="http://schemas.microsoft.com/office/drawing/2014/main" id="{010A5DAC-749A-2A7E-55EF-4EF2EBB4DC2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a:p>
        </p:txBody>
      </p:sp>
    </p:spTree>
    <p:extLst>
      <p:ext uri="{BB962C8B-B14F-4D97-AF65-F5344CB8AC3E}">
        <p14:creationId xmlns:p14="http://schemas.microsoft.com/office/powerpoint/2010/main" val="544634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3"/>
          <p:cNvSpPr txBox="1">
            <a:spLocks noGrp="1"/>
          </p:cNvSpPr>
          <p:nvPr>
            <p:ph type="title"/>
          </p:nvPr>
        </p:nvSpPr>
        <p:spPr>
          <a:xfrm>
            <a:off x="609599" y="962629"/>
            <a:ext cx="10972801" cy="829531"/>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b="1" dirty="0"/>
              <a:t>Trailhead Progress</a:t>
            </a:r>
            <a:endParaRPr b="1" dirty="0"/>
          </a:p>
        </p:txBody>
      </p:sp>
      <p:pic>
        <p:nvPicPr>
          <p:cNvPr id="6" name="Picture 5" descr="Graphical user interface, application&#10;&#10;Description automatically generated">
            <a:extLst>
              <a:ext uri="{FF2B5EF4-FFF2-40B4-BE49-F238E27FC236}">
                <a16:creationId xmlns:a16="http://schemas.microsoft.com/office/drawing/2014/main" id="{1EDA833A-3C24-6B0B-8347-F0C6E7C03596}"/>
              </a:ext>
            </a:extLst>
          </p:cNvPr>
          <p:cNvPicPr>
            <a:picLocks noChangeAspect="1"/>
          </p:cNvPicPr>
          <p:nvPr/>
        </p:nvPicPr>
        <p:blipFill>
          <a:blip r:embed="rId3"/>
          <a:stretch>
            <a:fillRect/>
          </a:stretch>
        </p:blipFill>
        <p:spPr>
          <a:xfrm>
            <a:off x="7520180" y="2022240"/>
            <a:ext cx="3590320" cy="3720192"/>
          </a:xfrm>
          <a:prstGeom prst="rect">
            <a:avLst/>
          </a:prstGeom>
        </p:spPr>
      </p:pic>
      <p:pic>
        <p:nvPicPr>
          <p:cNvPr id="4" name="Picture 3" descr="Graphical user interface, text, application&#10;&#10;Description automatically generated">
            <a:extLst>
              <a:ext uri="{FF2B5EF4-FFF2-40B4-BE49-F238E27FC236}">
                <a16:creationId xmlns:a16="http://schemas.microsoft.com/office/drawing/2014/main" id="{2EBCD3A9-51E7-7195-7488-57F6EFC77432}"/>
              </a:ext>
            </a:extLst>
          </p:cNvPr>
          <p:cNvPicPr>
            <a:picLocks noChangeAspect="1"/>
          </p:cNvPicPr>
          <p:nvPr/>
        </p:nvPicPr>
        <p:blipFill>
          <a:blip r:embed="rId4"/>
          <a:stretch>
            <a:fillRect/>
          </a:stretch>
        </p:blipFill>
        <p:spPr>
          <a:xfrm>
            <a:off x="426720" y="2058752"/>
            <a:ext cx="7096888" cy="3122847"/>
          </a:xfrm>
          <a:prstGeom prst="rect">
            <a:avLst/>
          </a:prstGeom>
        </p:spPr>
      </p:pic>
      <p:sp>
        <p:nvSpPr>
          <p:cNvPr id="3" name="Slide Number Placeholder 2">
            <a:extLst>
              <a:ext uri="{FF2B5EF4-FFF2-40B4-BE49-F238E27FC236}">
                <a16:creationId xmlns:a16="http://schemas.microsoft.com/office/drawing/2014/main" id="{1571881C-68CA-71E8-4C49-956A10FA4BC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Tree>
    <p:extLst>
      <p:ext uri="{BB962C8B-B14F-4D97-AF65-F5344CB8AC3E}">
        <p14:creationId xmlns:p14="http://schemas.microsoft.com/office/powerpoint/2010/main" val="6490395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3"/>
          <p:cNvSpPr txBox="1">
            <a:spLocks noGrp="1"/>
          </p:cNvSpPr>
          <p:nvPr>
            <p:ph type="title"/>
          </p:nvPr>
        </p:nvSpPr>
        <p:spPr>
          <a:xfrm>
            <a:off x="609599" y="962693"/>
            <a:ext cx="5486401" cy="792955"/>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Calibri"/>
              <a:buNone/>
            </a:pPr>
            <a:r>
              <a:rPr lang="en-US" b="1" dirty="0"/>
              <a:t>Subject I have Learned</a:t>
            </a:r>
            <a:endParaRPr b="1" dirty="0"/>
          </a:p>
        </p:txBody>
      </p:sp>
      <p:sp>
        <p:nvSpPr>
          <p:cNvPr id="85" name="Google Shape;85;p3"/>
          <p:cNvSpPr txBox="1">
            <a:spLocks noGrp="1"/>
          </p:cNvSpPr>
          <p:nvPr>
            <p:ph type="body" idx="1"/>
          </p:nvPr>
        </p:nvSpPr>
        <p:spPr>
          <a:xfrm>
            <a:off x="609599" y="2008157"/>
            <a:ext cx="10972802" cy="4307525"/>
          </a:xfrm>
          <a:prstGeom prst="rect">
            <a:avLst/>
          </a:prstGeom>
          <a:noFill/>
          <a:ln>
            <a:noFill/>
          </a:ln>
        </p:spPr>
        <p:txBody>
          <a:bodyPr spcFirstLastPara="1" wrap="square" lIns="91425" tIns="45700" rIns="91425" bIns="45700" anchor="t" anchorCtr="0">
            <a:normAutofit/>
          </a:bodyPr>
          <a:lstStyle/>
          <a:p>
            <a:pPr marL="816452">
              <a:lnSpc>
                <a:spcPct val="115000"/>
              </a:lnSpc>
              <a:spcBef>
                <a:spcPts val="0"/>
              </a:spcBef>
              <a:buSzPct val="79245"/>
            </a:pPr>
            <a:r>
              <a:rPr lang="en-US" sz="2400" dirty="0"/>
              <a:t>Flow </a:t>
            </a:r>
          </a:p>
          <a:p>
            <a:pPr marL="816452">
              <a:lnSpc>
                <a:spcPct val="115000"/>
              </a:lnSpc>
              <a:spcBef>
                <a:spcPts val="0"/>
              </a:spcBef>
              <a:buSzPct val="79245"/>
            </a:pPr>
            <a:r>
              <a:rPr lang="en-US" sz="2400" dirty="0"/>
              <a:t>Apex</a:t>
            </a:r>
          </a:p>
          <a:p>
            <a:pPr marL="816452">
              <a:lnSpc>
                <a:spcPct val="115000"/>
              </a:lnSpc>
              <a:spcBef>
                <a:spcPts val="0"/>
              </a:spcBef>
              <a:buSzPct val="79245"/>
            </a:pPr>
            <a:r>
              <a:rPr lang="en-US" sz="2400" dirty="0"/>
              <a:t>Practice SF Exam Questions/Answer</a:t>
            </a:r>
          </a:p>
        </p:txBody>
      </p:sp>
      <p:sp>
        <p:nvSpPr>
          <p:cNvPr id="3" name="Slide Number Placeholder 2">
            <a:extLst>
              <a:ext uri="{FF2B5EF4-FFF2-40B4-BE49-F238E27FC236}">
                <a16:creationId xmlns:a16="http://schemas.microsoft.com/office/drawing/2014/main" id="{FA85C64B-8F63-AC18-3A17-C62D1B16CAC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spTree>
    <p:extLst>
      <p:ext uri="{BB962C8B-B14F-4D97-AF65-F5344CB8AC3E}">
        <p14:creationId xmlns:p14="http://schemas.microsoft.com/office/powerpoint/2010/main" val="2983659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3"/>
          <p:cNvSpPr txBox="1">
            <a:spLocks noGrp="1"/>
          </p:cNvSpPr>
          <p:nvPr>
            <p:ph type="title"/>
          </p:nvPr>
        </p:nvSpPr>
        <p:spPr>
          <a:xfrm>
            <a:off x="609599" y="865157"/>
            <a:ext cx="10972801" cy="81733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sz="3600" b="1" dirty="0"/>
              <a:t>TNFS – IT Infrastructures Project</a:t>
            </a:r>
            <a:endParaRPr sz="3600" b="1" dirty="0"/>
          </a:p>
        </p:txBody>
      </p:sp>
      <p:sp>
        <p:nvSpPr>
          <p:cNvPr id="3" name="Text Placeholder 2">
            <a:extLst>
              <a:ext uri="{FF2B5EF4-FFF2-40B4-BE49-F238E27FC236}">
                <a16:creationId xmlns:a16="http://schemas.microsoft.com/office/drawing/2014/main" id="{43FE3CBF-E3DF-A868-F251-3483BD68EA2C}"/>
              </a:ext>
            </a:extLst>
          </p:cNvPr>
          <p:cNvSpPr>
            <a:spLocks noGrp="1"/>
          </p:cNvSpPr>
          <p:nvPr>
            <p:ph type="body" idx="1"/>
          </p:nvPr>
        </p:nvSpPr>
        <p:spPr>
          <a:xfrm>
            <a:off x="609598" y="2036064"/>
            <a:ext cx="10972801" cy="4245547"/>
          </a:xfrm>
        </p:spPr>
        <p:txBody>
          <a:bodyPr>
            <a:normAutofit fontScale="92500" lnSpcReduction="10000"/>
          </a:bodyPr>
          <a:lstStyle/>
          <a:p>
            <a:pPr marL="114300" indent="0">
              <a:buNone/>
            </a:pPr>
            <a:r>
              <a:rPr lang="en-US" sz="3200" b="1" dirty="0">
                <a:solidFill>
                  <a:schemeClr val="tx1"/>
                </a:solidFill>
              </a:rPr>
              <a:t>Project Name: TNFS - IT Infrastructures - Phase 1 </a:t>
            </a:r>
          </a:p>
          <a:p>
            <a:pPr marL="114300" indent="0">
              <a:buNone/>
            </a:pPr>
            <a:endParaRPr lang="en-US" dirty="0"/>
          </a:p>
          <a:p>
            <a:pPr marL="114300" indent="0">
              <a:buNone/>
            </a:pPr>
            <a:r>
              <a:rPr lang="en-US" dirty="0"/>
              <a:t>The project goals is to:</a:t>
            </a:r>
          </a:p>
          <a:p>
            <a:r>
              <a:rPr lang="en-US" dirty="0"/>
              <a:t>Analyze the business story and define the core business functions and operations that are directly affecting the business daily activities (Executive Team, HR, Sales &amp; Marketing, IT Engineer, Operation, Sourcing, Finance, Legal and Training,…) </a:t>
            </a:r>
          </a:p>
          <a:p>
            <a:r>
              <a:rPr lang="en-US" dirty="0"/>
              <a:t>Build the IT infrastructure systems that will enable the company to manage day-to-day business activities.</a:t>
            </a:r>
          </a:p>
          <a:p>
            <a:pPr marL="114300" indent="0">
              <a:buNone/>
            </a:pPr>
            <a:endParaRPr lang="en-US" dirty="0"/>
          </a:p>
        </p:txBody>
      </p:sp>
      <p:sp>
        <p:nvSpPr>
          <p:cNvPr id="4" name="Slide Number Placeholder 3">
            <a:extLst>
              <a:ext uri="{FF2B5EF4-FFF2-40B4-BE49-F238E27FC236}">
                <a16:creationId xmlns:a16="http://schemas.microsoft.com/office/drawing/2014/main" id="{82F33278-2687-5C1D-FA7E-F398D3FC343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spTree>
    <p:extLst>
      <p:ext uri="{BB962C8B-B14F-4D97-AF65-F5344CB8AC3E}">
        <p14:creationId xmlns:p14="http://schemas.microsoft.com/office/powerpoint/2010/main" val="3803491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3"/>
          <p:cNvSpPr txBox="1">
            <a:spLocks noGrp="1"/>
          </p:cNvSpPr>
          <p:nvPr>
            <p:ph type="title"/>
          </p:nvPr>
        </p:nvSpPr>
        <p:spPr>
          <a:xfrm>
            <a:off x="609599" y="865157"/>
            <a:ext cx="10972801" cy="84172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sz="3600" b="1" dirty="0"/>
              <a:t>TN Food Services</a:t>
            </a:r>
            <a:endParaRPr sz="3600" b="1" dirty="0"/>
          </a:p>
        </p:txBody>
      </p:sp>
      <p:sp>
        <p:nvSpPr>
          <p:cNvPr id="85" name="Google Shape;85;p3"/>
          <p:cNvSpPr txBox="1">
            <a:spLocks noGrp="1"/>
          </p:cNvSpPr>
          <p:nvPr>
            <p:ph type="body" idx="1"/>
          </p:nvPr>
        </p:nvSpPr>
        <p:spPr>
          <a:xfrm>
            <a:off x="609599" y="2008157"/>
            <a:ext cx="10972801" cy="4307525"/>
          </a:xfrm>
          <a:prstGeom prst="rect">
            <a:avLst/>
          </a:prstGeom>
          <a:noFill/>
          <a:ln>
            <a:noFill/>
          </a:ln>
        </p:spPr>
        <p:txBody>
          <a:bodyPr spcFirstLastPara="1" wrap="square" lIns="91425" tIns="45700" rIns="91425" bIns="45700" anchor="t" anchorCtr="0">
            <a:normAutofit fontScale="85000" lnSpcReduction="10000"/>
          </a:bodyPr>
          <a:lstStyle/>
          <a:p>
            <a:pPr marL="473552" indent="0">
              <a:lnSpc>
                <a:spcPct val="115000"/>
              </a:lnSpc>
              <a:spcBef>
                <a:spcPts val="0"/>
              </a:spcBef>
              <a:buSzPct val="79245"/>
              <a:buNone/>
            </a:pPr>
            <a:r>
              <a:rPr lang="en-US" sz="3600" b="1" dirty="0"/>
              <a:t>Business Fundamental Story</a:t>
            </a:r>
          </a:p>
          <a:p>
            <a:pPr marL="473552" indent="0">
              <a:lnSpc>
                <a:spcPct val="115000"/>
              </a:lnSpc>
              <a:spcBef>
                <a:spcPts val="0"/>
              </a:spcBef>
              <a:buSzPct val="79245"/>
              <a:buNone/>
            </a:pPr>
            <a:r>
              <a:rPr lang="en-US" sz="2650" dirty="0"/>
              <a:t>TN Food Services company (TNFS) is a subscription base virtual kitchens with the best door-to-door food delivery services, TNFS’s customers can learn about the company’s products and services via its online store, customer could customize the meals choices and delivery schedule and create a subscription that meet their lifestyle or simply select from the smart list of predefined meal ideas and subscription options that meet most family and individual needs. The final step is to finish with a friction less check out process by submit the order, then wait for on time delivery service. </a:t>
            </a:r>
          </a:p>
          <a:p>
            <a:pPr marL="473552" indent="0">
              <a:lnSpc>
                <a:spcPct val="115000"/>
              </a:lnSpc>
              <a:spcBef>
                <a:spcPts val="0"/>
              </a:spcBef>
              <a:buSzPct val="79245"/>
              <a:buNone/>
            </a:pPr>
            <a:r>
              <a:rPr lang="en-US" sz="2650" dirty="0"/>
              <a:t>Some of the best values to our community are quality meals every day, no cooking time, no mess to clean up, and no waiting inline for a meal, just to name the obvious benefits.</a:t>
            </a:r>
            <a:endParaRPr dirty="0"/>
          </a:p>
        </p:txBody>
      </p:sp>
      <p:sp>
        <p:nvSpPr>
          <p:cNvPr id="3" name="Slide Number Placeholder 2">
            <a:extLst>
              <a:ext uri="{FF2B5EF4-FFF2-40B4-BE49-F238E27FC236}">
                <a16:creationId xmlns:a16="http://schemas.microsoft.com/office/drawing/2014/main" id="{6271166C-FCD6-AB5A-D956-715146B8717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spTree>
    <p:extLst>
      <p:ext uri="{BB962C8B-B14F-4D97-AF65-F5344CB8AC3E}">
        <p14:creationId xmlns:p14="http://schemas.microsoft.com/office/powerpoint/2010/main" val="7870387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3"/>
          <p:cNvSpPr txBox="1">
            <a:spLocks noGrp="1"/>
          </p:cNvSpPr>
          <p:nvPr>
            <p:ph type="title"/>
          </p:nvPr>
        </p:nvSpPr>
        <p:spPr>
          <a:xfrm>
            <a:off x="609599" y="865157"/>
            <a:ext cx="10972801" cy="731995"/>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sz="3600" b="1" dirty="0"/>
              <a:t>The Stakeholders &amp; Benefits </a:t>
            </a:r>
            <a:endParaRPr sz="3600" b="1" dirty="0"/>
          </a:p>
        </p:txBody>
      </p:sp>
      <p:sp>
        <p:nvSpPr>
          <p:cNvPr id="85" name="Google Shape;85;p3"/>
          <p:cNvSpPr txBox="1">
            <a:spLocks noGrp="1"/>
          </p:cNvSpPr>
          <p:nvPr>
            <p:ph type="body" idx="1"/>
          </p:nvPr>
        </p:nvSpPr>
        <p:spPr>
          <a:xfrm>
            <a:off x="609599" y="2008157"/>
            <a:ext cx="10972801" cy="4307525"/>
          </a:xfrm>
          <a:prstGeom prst="rect">
            <a:avLst/>
          </a:prstGeom>
          <a:noFill/>
          <a:ln>
            <a:noFill/>
          </a:ln>
        </p:spPr>
        <p:txBody>
          <a:bodyPr spcFirstLastPara="1" wrap="square" lIns="91425" tIns="45700" rIns="91425" bIns="45700" anchor="t" anchorCtr="0">
            <a:normAutofit/>
          </a:bodyPr>
          <a:lstStyle/>
          <a:p>
            <a:pPr marL="473552" lvl="0" indent="0" algn="l" rtl="0">
              <a:lnSpc>
                <a:spcPct val="115000"/>
              </a:lnSpc>
              <a:spcBef>
                <a:spcPts val="0"/>
              </a:spcBef>
              <a:spcAft>
                <a:spcPts val="0"/>
              </a:spcAft>
              <a:buSzPct val="79245"/>
              <a:buNone/>
            </a:pPr>
            <a:r>
              <a:rPr lang="en-US" sz="2400" dirty="0"/>
              <a:t>With the rapid change in the economic world, public policies, human health, work environment, and lifestyle, the food services industries have been reshaping again in order to bring the best benefits to our communities around the country</a:t>
            </a:r>
          </a:p>
          <a:p>
            <a:pPr marL="1045052" indent="-571500">
              <a:lnSpc>
                <a:spcPct val="115000"/>
              </a:lnSpc>
              <a:spcBef>
                <a:spcPts val="0"/>
              </a:spcBef>
              <a:buSzPct val="79245"/>
            </a:pPr>
            <a:r>
              <a:rPr lang="en-US" sz="2400" dirty="0"/>
              <a:t>The elderly members of every community needed help with every meal</a:t>
            </a:r>
          </a:p>
          <a:p>
            <a:pPr marL="1045052" indent="-571500">
              <a:lnSpc>
                <a:spcPct val="115000"/>
              </a:lnSpc>
              <a:spcBef>
                <a:spcPts val="0"/>
              </a:spcBef>
              <a:buSzPct val="79245"/>
            </a:pPr>
            <a:r>
              <a:rPr lang="en-US" sz="2400" dirty="0"/>
              <a:t>The busy frontline workers - doctors, nurses, and other emergency services</a:t>
            </a:r>
          </a:p>
          <a:p>
            <a:pPr marL="1045052" indent="-571500">
              <a:lnSpc>
                <a:spcPct val="115000"/>
              </a:lnSpc>
              <a:spcBef>
                <a:spcPts val="0"/>
              </a:spcBef>
              <a:buSzPct val="79245"/>
            </a:pPr>
            <a:r>
              <a:rPr lang="en-US" sz="2400" dirty="0"/>
              <a:t>The busy single parent needs the quality meal for their students everyday</a:t>
            </a:r>
          </a:p>
          <a:p>
            <a:pPr marL="1045052" indent="-571500">
              <a:lnSpc>
                <a:spcPct val="115000"/>
              </a:lnSpc>
              <a:spcBef>
                <a:spcPts val="0"/>
              </a:spcBef>
              <a:buSzPct val="79245"/>
            </a:pPr>
            <a:r>
              <a:rPr lang="en-US" sz="2400" dirty="0"/>
              <a:t>The work from home workforce of every occupations </a:t>
            </a:r>
          </a:p>
          <a:p>
            <a:pPr marL="1045052" indent="-571500">
              <a:lnSpc>
                <a:spcPct val="115000"/>
              </a:lnSpc>
              <a:spcBef>
                <a:spcPts val="0"/>
              </a:spcBef>
              <a:buSzPct val="79245"/>
            </a:pPr>
            <a:r>
              <a:rPr lang="en-US" sz="2400" dirty="0"/>
              <a:t>Food delivery companies, and Food suppliers, local farmers</a:t>
            </a:r>
          </a:p>
          <a:p>
            <a:pPr marL="1045052" indent="-571500">
              <a:lnSpc>
                <a:spcPct val="115000"/>
              </a:lnSpc>
              <a:spcBef>
                <a:spcPts val="0"/>
              </a:spcBef>
              <a:buSzPct val="79245"/>
            </a:pPr>
            <a:r>
              <a:rPr lang="en-US" sz="2400" dirty="0"/>
              <a:t>Tech engineers (Salesforce plays the core role in shorten time-to-market for many small to major enterprise businesses) </a:t>
            </a:r>
          </a:p>
          <a:p>
            <a:pPr marL="1045052" indent="-571500">
              <a:lnSpc>
                <a:spcPct val="115000"/>
              </a:lnSpc>
              <a:spcBef>
                <a:spcPts val="0"/>
              </a:spcBef>
              <a:buSzPct val="79245"/>
            </a:pPr>
            <a:endParaRPr lang="en-US" sz="2400" dirty="0"/>
          </a:p>
        </p:txBody>
      </p:sp>
      <p:sp>
        <p:nvSpPr>
          <p:cNvPr id="3" name="Slide Number Placeholder 2">
            <a:extLst>
              <a:ext uri="{FF2B5EF4-FFF2-40B4-BE49-F238E27FC236}">
                <a16:creationId xmlns:a16="http://schemas.microsoft.com/office/drawing/2014/main" id="{7ED38CF2-1895-072D-CF0C-37F47E2B6EF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Tree>
    <p:extLst>
      <p:ext uri="{BB962C8B-B14F-4D97-AF65-F5344CB8AC3E}">
        <p14:creationId xmlns:p14="http://schemas.microsoft.com/office/powerpoint/2010/main" val="1212971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3"/>
          <p:cNvSpPr txBox="1">
            <a:spLocks noGrp="1"/>
          </p:cNvSpPr>
          <p:nvPr>
            <p:ph type="title"/>
          </p:nvPr>
        </p:nvSpPr>
        <p:spPr>
          <a:xfrm>
            <a:off x="609599" y="865157"/>
            <a:ext cx="10972801" cy="81733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sz="3600" b="1" dirty="0"/>
              <a:t>TNFS – Website Requirements</a:t>
            </a:r>
            <a:endParaRPr sz="3600" b="1" dirty="0"/>
          </a:p>
        </p:txBody>
      </p:sp>
      <p:sp>
        <p:nvSpPr>
          <p:cNvPr id="4" name="Text Placeholder 3">
            <a:extLst>
              <a:ext uri="{FF2B5EF4-FFF2-40B4-BE49-F238E27FC236}">
                <a16:creationId xmlns:a16="http://schemas.microsoft.com/office/drawing/2014/main" id="{6ACC37FF-3136-29A6-2127-5A691BFC74B2}"/>
              </a:ext>
            </a:extLst>
          </p:cNvPr>
          <p:cNvSpPr>
            <a:spLocks noGrp="1"/>
          </p:cNvSpPr>
          <p:nvPr>
            <p:ph type="body" idx="1"/>
          </p:nvPr>
        </p:nvSpPr>
        <p:spPr>
          <a:xfrm>
            <a:off x="609600" y="1840992"/>
            <a:ext cx="10972801" cy="4285173"/>
          </a:xfrm>
        </p:spPr>
        <p:txBody>
          <a:bodyPr>
            <a:normAutofit fontScale="92500" lnSpcReduction="10000"/>
          </a:bodyPr>
          <a:lstStyle/>
          <a:p>
            <a:r>
              <a:rPr lang="en-US" dirty="0"/>
              <a:t>Website (storefront) </a:t>
            </a:r>
          </a:p>
          <a:p>
            <a:pPr lvl="1"/>
            <a:r>
              <a:rPr lang="en-US" dirty="0"/>
              <a:t>Modern Frontend Website</a:t>
            </a:r>
          </a:p>
          <a:p>
            <a:pPr lvl="1"/>
            <a:r>
              <a:rPr lang="en-US" dirty="0"/>
              <a:t>Intuitive Navigation Menu System</a:t>
            </a:r>
          </a:p>
          <a:p>
            <a:pPr lvl="1"/>
            <a:r>
              <a:rPr lang="en-US" dirty="0"/>
              <a:t>Single Sitewide Search Box </a:t>
            </a:r>
          </a:p>
          <a:p>
            <a:pPr lvl="1"/>
            <a:r>
              <a:rPr lang="en-US" dirty="0"/>
              <a:t>Product Presentation Sections </a:t>
            </a:r>
          </a:p>
          <a:p>
            <a:pPr lvl="1"/>
            <a:r>
              <a:rPr lang="en-US" dirty="0"/>
              <a:t>Subscription Management Page (Account, Login required)</a:t>
            </a:r>
          </a:p>
          <a:p>
            <a:pPr lvl="1"/>
            <a:r>
              <a:rPr lang="en-US" dirty="0"/>
              <a:t>Customer Account Management Page (Account required)</a:t>
            </a:r>
          </a:p>
          <a:p>
            <a:pPr lvl="1"/>
            <a:r>
              <a:rPr lang="en-US" dirty="0"/>
              <a:t>Return/Refund Management Page (Account required)</a:t>
            </a:r>
          </a:p>
          <a:p>
            <a:pPr lvl="1"/>
            <a:r>
              <a:rPr lang="en-US" dirty="0"/>
              <a:t>Customer Support Page </a:t>
            </a:r>
          </a:p>
          <a:p>
            <a:pPr lvl="1"/>
            <a:r>
              <a:rPr lang="en-US" dirty="0"/>
              <a:t>Standard Site’s Legal Requirement Sections (Footer Area, Links)</a:t>
            </a:r>
          </a:p>
        </p:txBody>
      </p:sp>
      <p:sp>
        <p:nvSpPr>
          <p:cNvPr id="3" name="Slide Number Placeholder 2">
            <a:extLst>
              <a:ext uri="{FF2B5EF4-FFF2-40B4-BE49-F238E27FC236}">
                <a16:creationId xmlns:a16="http://schemas.microsoft.com/office/drawing/2014/main" id="{5856FBA9-A876-C996-5A70-A600E37D229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Tree>
    <p:extLst>
      <p:ext uri="{BB962C8B-B14F-4D97-AF65-F5344CB8AC3E}">
        <p14:creationId xmlns:p14="http://schemas.microsoft.com/office/powerpoint/2010/main" val="22203355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3"/>
          <p:cNvSpPr txBox="1">
            <a:spLocks noGrp="1"/>
          </p:cNvSpPr>
          <p:nvPr>
            <p:ph type="title"/>
          </p:nvPr>
        </p:nvSpPr>
        <p:spPr>
          <a:xfrm>
            <a:off x="609599" y="865157"/>
            <a:ext cx="10972801" cy="81733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sz="3600" b="1" dirty="0"/>
              <a:t>TNFS – HR Requirements</a:t>
            </a:r>
            <a:endParaRPr sz="3600" b="1" dirty="0"/>
          </a:p>
        </p:txBody>
      </p:sp>
      <p:sp>
        <p:nvSpPr>
          <p:cNvPr id="4" name="Text Placeholder 3">
            <a:extLst>
              <a:ext uri="{FF2B5EF4-FFF2-40B4-BE49-F238E27FC236}">
                <a16:creationId xmlns:a16="http://schemas.microsoft.com/office/drawing/2014/main" id="{6ACC37FF-3136-29A6-2127-5A691BFC74B2}"/>
              </a:ext>
            </a:extLst>
          </p:cNvPr>
          <p:cNvSpPr>
            <a:spLocks noGrp="1"/>
          </p:cNvSpPr>
          <p:nvPr>
            <p:ph type="body" idx="1"/>
          </p:nvPr>
        </p:nvSpPr>
        <p:spPr>
          <a:xfrm>
            <a:off x="609600" y="1840992"/>
            <a:ext cx="10972801" cy="4285173"/>
          </a:xfrm>
        </p:spPr>
        <p:txBody>
          <a:bodyPr>
            <a:normAutofit/>
          </a:bodyPr>
          <a:lstStyle/>
          <a:p>
            <a:r>
              <a:rPr lang="en-US" dirty="0"/>
              <a:t>HR Management Functions  </a:t>
            </a:r>
          </a:p>
          <a:p>
            <a:pPr lvl="1"/>
            <a:r>
              <a:rPr lang="en-US" dirty="0"/>
              <a:t>Employee Contact Management</a:t>
            </a:r>
          </a:p>
          <a:p>
            <a:pPr lvl="1"/>
            <a:r>
              <a:rPr lang="en-US" dirty="0"/>
              <a:t>Payroll Management</a:t>
            </a:r>
          </a:p>
          <a:p>
            <a:pPr lvl="1"/>
            <a:r>
              <a:rPr lang="en-US" dirty="0"/>
              <a:t>Corporate Structure Management</a:t>
            </a:r>
          </a:p>
          <a:p>
            <a:pPr lvl="1"/>
            <a:r>
              <a:rPr lang="en-US" dirty="0"/>
              <a:t>Office Resource Management</a:t>
            </a:r>
          </a:p>
          <a:p>
            <a:pPr lvl="1"/>
            <a:r>
              <a:rPr lang="en-US" dirty="0"/>
              <a:t>Hiring / Firing</a:t>
            </a:r>
          </a:p>
          <a:p>
            <a:pPr lvl="1"/>
            <a:endParaRPr lang="en-US" dirty="0"/>
          </a:p>
          <a:p>
            <a:pPr lvl="1"/>
            <a:endParaRPr lang="en-US" dirty="0"/>
          </a:p>
        </p:txBody>
      </p:sp>
      <p:sp>
        <p:nvSpPr>
          <p:cNvPr id="3" name="Slide Number Placeholder 2">
            <a:extLst>
              <a:ext uri="{FF2B5EF4-FFF2-40B4-BE49-F238E27FC236}">
                <a16:creationId xmlns:a16="http://schemas.microsoft.com/office/drawing/2014/main" id="{D222161B-935A-F130-78AF-FFA05411452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spTree>
    <p:extLst>
      <p:ext uri="{BB962C8B-B14F-4D97-AF65-F5344CB8AC3E}">
        <p14:creationId xmlns:p14="http://schemas.microsoft.com/office/powerpoint/2010/main" val="453741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3"/>
          <p:cNvSpPr txBox="1">
            <a:spLocks noGrp="1"/>
          </p:cNvSpPr>
          <p:nvPr>
            <p:ph type="title"/>
          </p:nvPr>
        </p:nvSpPr>
        <p:spPr>
          <a:xfrm>
            <a:off x="609599" y="865157"/>
            <a:ext cx="10972801" cy="81733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sz="3600" b="1" dirty="0"/>
              <a:t>TNFS – Sales &amp; Marketing Requirements</a:t>
            </a:r>
            <a:endParaRPr sz="3600" b="1" dirty="0"/>
          </a:p>
        </p:txBody>
      </p:sp>
      <p:sp>
        <p:nvSpPr>
          <p:cNvPr id="4" name="Text Placeholder 3">
            <a:extLst>
              <a:ext uri="{FF2B5EF4-FFF2-40B4-BE49-F238E27FC236}">
                <a16:creationId xmlns:a16="http://schemas.microsoft.com/office/drawing/2014/main" id="{6ACC37FF-3136-29A6-2127-5A691BFC74B2}"/>
              </a:ext>
            </a:extLst>
          </p:cNvPr>
          <p:cNvSpPr>
            <a:spLocks noGrp="1"/>
          </p:cNvSpPr>
          <p:nvPr>
            <p:ph type="body" idx="1"/>
          </p:nvPr>
        </p:nvSpPr>
        <p:spPr>
          <a:xfrm>
            <a:off x="609600" y="1840992"/>
            <a:ext cx="10972801" cy="4285173"/>
          </a:xfrm>
        </p:spPr>
        <p:txBody>
          <a:bodyPr>
            <a:normAutofit fontScale="92500" lnSpcReduction="20000"/>
          </a:bodyPr>
          <a:lstStyle/>
          <a:p>
            <a:r>
              <a:rPr lang="en-US" dirty="0"/>
              <a:t>Sales Activities</a:t>
            </a:r>
          </a:p>
          <a:p>
            <a:pPr lvl="1"/>
            <a:r>
              <a:rPr lang="en-US" dirty="0"/>
              <a:t>Tracking online orders</a:t>
            </a:r>
          </a:p>
          <a:p>
            <a:pPr lvl="1"/>
            <a:r>
              <a:rPr lang="en-US" dirty="0"/>
              <a:t>Taking phone orders</a:t>
            </a:r>
          </a:p>
          <a:p>
            <a:pPr lvl="1"/>
            <a:r>
              <a:rPr lang="en-US" dirty="0"/>
              <a:t>Manage payments</a:t>
            </a:r>
          </a:p>
          <a:p>
            <a:pPr lvl="1"/>
            <a:r>
              <a:rPr lang="en-US" dirty="0"/>
              <a:t>Manage cancellation and refund</a:t>
            </a:r>
          </a:p>
          <a:p>
            <a:pPr lvl="1"/>
            <a:r>
              <a:rPr lang="en-US" dirty="0"/>
              <a:t>Perform corporate level sales and contracts</a:t>
            </a:r>
          </a:p>
          <a:p>
            <a:pPr lvl="1"/>
            <a:r>
              <a:rPr lang="en-US" dirty="0"/>
              <a:t>Managing leads / opportunities</a:t>
            </a:r>
          </a:p>
          <a:p>
            <a:r>
              <a:rPr lang="en-US" dirty="0"/>
              <a:t>Marketing Activities</a:t>
            </a:r>
          </a:p>
          <a:p>
            <a:pPr lvl="1"/>
            <a:r>
              <a:rPr lang="en-US" dirty="0"/>
              <a:t>Manage digital marketing campaigns</a:t>
            </a:r>
          </a:p>
          <a:p>
            <a:pPr lvl="1"/>
            <a:r>
              <a:rPr lang="en-US" dirty="0"/>
              <a:t>Manage local marketing activities</a:t>
            </a:r>
          </a:p>
          <a:p>
            <a:pPr lvl="1"/>
            <a:r>
              <a:rPr lang="en-US" dirty="0"/>
              <a:t>Track all marketing performance</a:t>
            </a:r>
          </a:p>
          <a:p>
            <a:pPr lvl="1">
              <a:buFont typeface="Arial" panose="020B0604020202020204" pitchFamily="34" charset="0"/>
              <a:buChar char="•"/>
            </a:pPr>
            <a:endParaRPr lang="en-US" dirty="0"/>
          </a:p>
          <a:p>
            <a:pPr lvl="1">
              <a:buFont typeface="Arial" panose="020B0604020202020204" pitchFamily="34" charset="0"/>
              <a:buChar char="•"/>
            </a:pPr>
            <a:endParaRPr lang="en-US" dirty="0"/>
          </a:p>
          <a:p>
            <a:pPr>
              <a:buFont typeface="Arial" panose="020B0604020202020204" pitchFamily="34" charset="0"/>
              <a:buChar char="•"/>
            </a:pPr>
            <a:endParaRPr lang="en-US" dirty="0"/>
          </a:p>
          <a:p>
            <a:pPr lvl="1"/>
            <a:endParaRPr lang="en-US" dirty="0"/>
          </a:p>
          <a:p>
            <a:pPr lvl="1"/>
            <a:endParaRPr lang="en-US" dirty="0"/>
          </a:p>
        </p:txBody>
      </p:sp>
      <p:sp>
        <p:nvSpPr>
          <p:cNvPr id="3" name="Slide Number Placeholder 2">
            <a:extLst>
              <a:ext uri="{FF2B5EF4-FFF2-40B4-BE49-F238E27FC236}">
                <a16:creationId xmlns:a16="http://schemas.microsoft.com/office/drawing/2014/main" id="{34022445-A06B-D696-21ED-3EEDE5EB8A3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Tree>
    <p:extLst>
      <p:ext uri="{BB962C8B-B14F-4D97-AF65-F5344CB8AC3E}">
        <p14:creationId xmlns:p14="http://schemas.microsoft.com/office/powerpoint/2010/main" val="2619784871"/>
      </p:ext>
    </p:extLst>
  </p:cSld>
  <p:clrMapOvr>
    <a:masterClrMapping/>
  </p:clrMapOvr>
</p:sld>
</file>

<file path=ppt/theme/theme1.xml><?xml version="1.0" encoding="utf-8"?>
<a:theme xmlns:a="http://schemas.openxmlformats.org/drawingml/2006/main" name="Akidev Corp and MSD CRM">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4845ABEEDF7144D9139FA76D815649C" ma:contentTypeVersion="2" ma:contentTypeDescription="Create a new document." ma:contentTypeScope="" ma:versionID="911149182826684be62ca364bd99eec1">
  <xsd:schema xmlns:xsd="http://www.w3.org/2001/XMLSchema" xmlns:xs="http://www.w3.org/2001/XMLSchema" xmlns:p="http://schemas.microsoft.com/office/2006/metadata/properties" xmlns:ns2="e12dd295-e9d8-4574-975d-3b600e41908f" targetNamespace="http://schemas.microsoft.com/office/2006/metadata/properties" ma:root="true" ma:fieldsID="1f35f4560304ba29c6be09a3c280fca0" ns2:_="">
    <xsd:import namespace="e12dd295-e9d8-4574-975d-3b600e41908f"/>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12dd295-e9d8-4574-975d-3b600e41908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B717F7A-17A1-49A2-BCEB-4D0296E2600F}">
  <ds:schemaRefs>
    <ds:schemaRef ds:uri="http://schemas.microsoft.com/sharepoint/v3/contenttype/forms"/>
  </ds:schemaRefs>
</ds:datastoreItem>
</file>

<file path=customXml/itemProps2.xml><?xml version="1.0" encoding="utf-8"?>
<ds:datastoreItem xmlns:ds="http://schemas.openxmlformats.org/officeDocument/2006/customXml" ds:itemID="{C17FE4F7-4F73-43A1-8271-DA1B493585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12dd295-e9d8-4574-975d-3b600e4190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1636</TotalTime>
  <Words>767</Words>
  <Application>Microsoft Macintosh PowerPoint</Application>
  <PresentationFormat>Widescreen</PresentationFormat>
  <Paragraphs>126</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Daytona</vt:lpstr>
      <vt:lpstr>Wingdings</vt:lpstr>
      <vt:lpstr>Akidev Corp and MSD CRM</vt:lpstr>
      <vt:lpstr>Assignment</vt:lpstr>
      <vt:lpstr>Trailhead Progress</vt:lpstr>
      <vt:lpstr>Subject I have Learned</vt:lpstr>
      <vt:lpstr>TNFS – IT Infrastructures Project</vt:lpstr>
      <vt:lpstr>TN Food Services</vt:lpstr>
      <vt:lpstr>The Stakeholders &amp; Benefits </vt:lpstr>
      <vt:lpstr>TNFS – Website Requirements</vt:lpstr>
      <vt:lpstr>TNFS – HR Requirements</vt:lpstr>
      <vt:lpstr>TNFS – Sales &amp; Marketing Requirements</vt:lpstr>
      <vt:lpstr>TNFS – Operation Requirements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Formula Fields</dc:title>
  <dc:creator>Kishore Chavali</dc:creator>
  <cp:lastModifiedBy>Thanh Nguyen</cp:lastModifiedBy>
  <cp:revision>39</cp:revision>
  <dcterms:created xsi:type="dcterms:W3CDTF">2018-07-25T15:49:10Z</dcterms:created>
  <dcterms:modified xsi:type="dcterms:W3CDTF">2022-10-28T04:13:32Z</dcterms:modified>
</cp:coreProperties>
</file>